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358" r:id="rId2"/>
    <p:sldId id="417" r:id="rId3"/>
    <p:sldId id="443" r:id="rId4"/>
    <p:sldId id="444" r:id="rId5"/>
    <p:sldId id="446" r:id="rId6"/>
    <p:sldId id="485" r:id="rId7"/>
    <p:sldId id="486" r:id="rId8"/>
    <p:sldId id="487" r:id="rId9"/>
    <p:sldId id="488" r:id="rId10"/>
    <p:sldId id="460" r:id="rId11"/>
    <p:sldId id="459" r:id="rId12"/>
    <p:sldId id="469" r:id="rId13"/>
    <p:sldId id="470" r:id="rId14"/>
    <p:sldId id="471" r:id="rId15"/>
    <p:sldId id="473" r:id="rId16"/>
    <p:sldId id="472" r:id="rId17"/>
    <p:sldId id="474" r:id="rId18"/>
    <p:sldId id="448" r:id="rId19"/>
    <p:sldId id="449" r:id="rId20"/>
    <p:sldId id="450" r:id="rId21"/>
    <p:sldId id="457" r:id="rId22"/>
    <p:sldId id="484" r:id="rId23"/>
    <p:sldId id="480" r:id="rId24"/>
    <p:sldId id="479" r:id="rId25"/>
    <p:sldId id="427" r:id="rId26"/>
    <p:sldId id="451" r:id="rId27"/>
    <p:sldId id="482" r:id="rId28"/>
    <p:sldId id="483" r:id="rId29"/>
    <p:sldId id="438" r:id="rId30"/>
    <p:sldId id="441" r:id="rId31"/>
    <p:sldId id="437" r:id="rId32"/>
    <p:sldId id="340" r:id="rId3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2420"/>
    <a:srgbClr val="FB8625"/>
    <a:srgbClr val="626262"/>
    <a:srgbClr val="6F6F6F"/>
    <a:srgbClr val="FFFFFF"/>
    <a:srgbClr val="4A162E"/>
    <a:srgbClr val="CDD207"/>
    <a:srgbClr val="F186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8321" autoAdjust="0"/>
  </p:normalViewPr>
  <p:slideViewPr>
    <p:cSldViewPr snapToGrid="0">
      <p:cViewPr varScale="1">
        <p:scale>
          <a:sx n="61" d="100"/>
          <a:sy n="61" d="100"/>
        </p:scale>
        <p:origin x="15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St&#233;phanie\Desktop\Donn&#233;es_GROUPE%201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H:\Nouveau%20dossier\Sophie\test\Qbx\2013\s&#233;ance%201\s&#233;ance%201%20r&#233;cap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H:\Nouveau%20dossier\Sophie\test\Qbx\2013\s&#233;ance%201\s&#233;ance%201%20r&#233;cap.xls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4981031348719034E-2"/>
          <c:y val="1.8096392839838483E-2"/>
          <c:w val="0.93343030198232968"/>
          <c:h val="0.90422590371342471"/>
        </c:manualLayout>
      </c:layout>
      <c:lineChart>
        <c:grouping val="standard"/>
        <c:varyColors val="0"/>
        <c:ser>
          <c:idx val="0"/>
          <c:order val="0"/>
          <c:tx>
            <c:strRef>
              <c:f>'Cantenac Modifié - A'' - 517'!$L$5</c:f>
              <c:strCache>
                <c:ptCount val="1"/>
                <c:pt idx="0">
                  <c:v>A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cat>
            <c:strRef>
              <c:f>'Cantenac Modifié - A'' - 517'!$M$4:$Q$4</c:f>
              <c:strCache>
                <c:ptCount val="5"/>
                <c:pt idx="0">
                  <c:v>AOC 2010</c:v>
                </c:pt>
                <c:pt idx="1">
                  <c:v>Visual</c:v>
                </c:pt>
                <c:pt idx="2">
                  <c:v>Smell</c:v>
                </c:pt>
                <c:pt idx="3">
                  <c:v>Taste</c:v>
                </c:pt>
                <c:pt idx="4">
                  <c:v>Alcohol Degree</c:v>
                </c:pt>
              </c:strCache>
            </c:strRef>
          </c:cat>
          <c:val>
            <c:numRef>
              <c:f>'Cantenac Modifié - A'' - 517'!$M$5:$Q$5</c:f>
              <c:numCache>
                <c:formatCode>General</c:formatCode>
                <c:ptCount val="5"/>
                <c:pt idx="0">
                  <c:v>100</c:v>
                </c:pt>
                <c:pt idx="1">
                  <c:v>77.97772065124272</c:v>
                </c:pt>
                <c:pt idx="2">
                  <c:v>70.265638389031679</c:v>
                </c:pt>
                <c:pt idx="3">
                  <c:v>57.412167952013704</c:v>
                </c:pt>
                <c:pt idx="4">
                  <c:v>59.982862039417213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A4E-45DD-A04F-84947C718241}"/>
            </c:ext>
          </c:extLst>
        </c:ser>
        <c:ser>
          <c:idx val="1"/>
          <c:order val="1"/>
          <c:tx>
            <c:strRef>
              <c:f>'Cantenac Modifié - A'' - 517'!$L$6</c:f>
              <c:strCache>
                <c:ptCount val="1"/>
                <c:pt idx="0">
                  <c:v>B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cat>
            <c:strRef>
              <c:f>'Cantenac Modifié - A'' - 517'!$M$4:$Q$4</c:f>
              <c:strCache>
                <c:ptCount val="5"/>
                <c:pt idx="0">
                  <c:v>AOC 2010</c:v>
                </c:pt>
                <c:pt idx="1">
                  <c:v>Visual</c:v>
                </c:pt>
                <c:pt idx="2">
                  <c:v>Smell</c:v>
                </c:pt>
                <c:pt idx="3">
                  <c:v>Taste</c:v>
                </c:pt>
                <c:pt idx="4">
                  <c:v>Alcohol Degree</c:v>
                </c:pt>
              </c:strCache>
            </c:strRef>
          </c:cat>
          <c:val>
            <c:numRef>
              <c:f>'Cantenac Modifié - A'' - 517'!$M$6:$Q$6</c:f>
              <c:numCache>
                <c:formatCode>General</c:formatCode>
                <c:ptCount val="5"/>
                <c:pt idx="0">
                  <c:v>100</c:v>
                </c:pt>
                <c:pt idx="1">
                  <c:v>82.262210796915227</c:v>
                </c:pt>
                <c:pt idx="2">
                  <c:v>80.548414738646102</c:v>
                </c:pt>
                <c:pt idx="3">
                  <c:v>73.693230505569758</c:v>
                </c:pt>
                <c:pt idx="4">
                  <c:v>75.407026563838926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A4E-45DD-A04F-84947C718241}"/>
            </c:ext>
          </c:extLst>
        </c:ser>
        <c:ser>
          <c:idx val="2"/>
          <c:order val="2"/>
          <c:tx>
            <c:strRef>
              <c:f>'Cantenac Modifié - A'' - 517'!$L$7</c:f>
              <c:strCache>
                <c:ptCount val="1"/>
                <c:pt idx="0">
                  <c:v>C</c:v>
                </c:pt>
              </c:strCache>
            </c:strRef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accent1">
                    <a:lumMod val="75000"/>
                  </a:schemeClr>
                </a:solidFill>
              </a:ln>
              <a:effectLst/>
            </c:spPr>
          </c:marker>
          <c:cat>
            <c:strRef>
              <c:f>'Cantenac Modifié - A'' - 517'!$M$4:$Q$4</c:f>
              <c:strCache>
                <c:ptCount val="5"/>
                <c:pt idx="0">
                  <c:v>AOC 2010</c:v>
                </c:pt>
                <c:pt idx="1">
                  <c:v>Visual</c:v>
                </c:pt>
                <c:pt idx="2">
                  <c:v>Smell</c:v>
                </c:pt>
                <c:pt idx="3">
                  <c:v>Taste</c:v>
                </c:pt>
                <c:pt idx="4">
                  <c:v>Alcohol Degree</c:v>
                </c:pt>
              </c:strCache>
            </c:strRef>
          </c:cat>
          <c:val>
            <c:numRef>
              <c:f>'Cantenac Modifié - A'' - 517'!$M$7:$Q$7</c:f>
              <c:numCache>
                <c:formatCode>General</c:formatCode>
                <c:ptCount val="5"/>
                <c:pt idx="0">
                  <c:v>100</c:v>
                </c:pt>
                <c:pt idx="1">
                  <c:v>81.405312767780558</c:v>
                </c:pt>
                <c:pt idx="2">
                  <c:v>77.97772065124272</c:v>
                </c:pt>
                <c:pt idx="3">
                  <c:v>68.551842330762398</c:v>
                </c:pt>
                <c:pt idx="4">
                  <c:v>71.979434447300775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A4E-45DD-A04F-84947C718241}"/>
            </c:ext>
          </c:extLst>
        </c:ser>
        <c:ser>
          <c:idx val="3"/>
          <c:order val="3"/>
          <c:tx>
            <c:strRef>
              <c:f>'Cantenac Modifié - A'' - 517'!$L$8</c:f>
              <c:strCache>
                <c:ptCount val="1"/>
                <c:pt idx="0">
                  <c:v>A'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'Cantenac Modifié - A'' - 517'!$M$4:$Q$4</c:f>
              <c:strCache>
                <c:ptCount val="5"/>
                <c:pt idx="0">
                  <c:v>AOC 2010</c:v>
                </c:pt>
                <c:pt idx="1">
                  <c:v>Visual</c:v>
                </c:pt>
                <c:pt idx="2">
                  <c:v>Smell</c:v>
                </c:pt>
                <c:pt idx="3">
                  <c:v>Taste</c:v>
                </c:pt>
                <c:pt idx="4">
                  <c:v>Alcohol Degree</c:v>
                </c:pt>
              </c:strCache>
            </c:strRef>
          </c:cat>
          <c:val>
            <c:numRef>
              <c:f>'Cantenac Modifié - A'' - 517'!$M$8:$Q$8</c:f>
              <c:numCache>
                <c:formatCode>General</c:formatCode>
                <c:ptCount val="5"/>
                <c:pt idx="0">
                  <c:v>100</c:v>
                </c:pt>
                <c:pt idx="1">
                  <c:v>79.691516709511575</c:v>
                </c:pt>
                <c:pt idx="2">
                  <c:v>65.981148243359044</c:v>
                </c:pt>
                <c:pt idx="3">
                  <c:v>53.984575835475582</c:v>
                </c:pt>
                <c:pt idx="4">
                  <c:v>54.841473864609995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A4E-45DD-A04F-84947C7182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547392"/>
        <c:axId val="139548928"/>
      </c:lineChart>
      <c:catAx>
        <c:axId val="139547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9548928"/>
        <c:crosses val="autoZero"/>
        <c:auto val="1"/>
        <c:lblAlgn val="ctr"/>
        <c:lblOffset val="100"/>
        <c:noMultiLvlLbl val="0"/>
      </c:catAx>
      <c:valAx>
        <c:axId val="139548928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954739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4709951881014874"/>
          <c:y val="5.0925925925925923E-2"/>
          <c:w val="0.78345603674540676"/>
          <c:h val="0.6883618254747200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9966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('EP fruité'!$J$10;'EP fruité'!$J$12;'EP fruité'!$J$11)</c:f>
                <c:numCache>
                  <c:formatCode>General</c:formatCode>
                  <c:ptCount val="3"/>
                  <c:pt idx="0">
                    <c:v>7.4324931845245856E-2</c:v>
                  </c:pt>
                  <c:pt idx="1">
                    <c:v>7.1652327764377771E-2</c:v>
                  </c:pt>
                  <c:pt idx="2">
                    <c:v>5.6595184021999222E-2</c:v>
                  </c:pt>
                </c:numCache>
              </c:numRef>
            </c:plus>
            <c:minus>
              <c:numRef>
                <c:f>('EP fruité'!$J$10;'EP fruité'!$J$12;'EP fruité'!$J$11)</c:f>
                <c:numCache>
                  <c:formatCode>General</c:formatCode>
                  <c:ptCount val="3"/>
                  <c:pt idx="0">
                    <c:v>7.4324931845245856E-2</c:v>
                  </c:pt>
                  <c:pt idx="1">
                    <c:v>7.1652327764377771E-2</c:v>
                  </c:pt>
                  <c:pt idx="2">
                    <c:v>5.6595184021999222E-2</c:v>
                  </c:pt>
                </c:numCache>
              </c:numRef>
            </c:minus>
          </c:errBars>
          <c:cat>
            <c:strRef>
              <c:f>('EP fruité'!$A$10;'EP fruité'!$A$12;'EP fruité'!$A$11)</c:f>
              <c:strCache>
                <c:ptCount val="3"/>
                <c:pt idx="0">
                  <c:v>Vin témoin</c:v>
                </c:pt>
                <c:pt idx="1">
                  <c:v>Vin témoin + EP faible</c:v>
                </c:pt>
                <c:pt idx="2">
                  <c:v>Vin témoin + EP fort</c:v>
                </c:pt>
              </c:strCache>
            </c:strRef>
          </c:cat>
          <c:val>
            <c:numRef>
              <c:f>('EP fruité'!$H$10;'EP fruité'!$H$12;'EP fruité'!$H$11)</c:f>
              <c:numCache>
                <c:formatCode>0.000</c:formatCode>
                <c:ptCount val="3"/>
                <c:pt idx="0">
                  <c:v>2.0952380952380927</c:v>
                </c:pt>
                <c:pt idx="1">
                  <c:v>1.8624338624338623</c:v>
                </c:pt>
                <c:pt idx="2">
                  <c:v>0.58730158730158732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75-49A9-B8E0-F9F4298E22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5372928"/>
        <c:axId val="65374464"/>
      </c:barChart>
      <c:catAx>
        <c:axId val="65372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65374464"/>
        <c:crosses val="autoZero"/>
        <c:auto val="1"/>
        <c:lblAlgn val="ctr"/>
        <c:lblOffset val="100"/>
        <c:noMultiLvlLbl val="0"/>
      </c:catAx>
      <c:valAx>
        <c:axId val="65374464"/>
        <c:scaling>
          <c:orientation val="minMax"/>
          <c:max val="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 b="0"/>
                </a:pPr>
                <a:r>
                  <a:rPr lang="fr-FR" sz="1400" b="0" dirty="0" err="1"/>
                  <a:t>Fruity</a:t>
                </a:r>
                <a:r>
                  <a:rPr lang="fr-FR" sz="1400" b="0" dirty="0"/>
                  <a:t> </a:t>
                </a:r>
                <a:r>
                  <a:rPr lang="fr-FR" sz="1400" b="0" dirty="0" err="1"/>
                  <a:t>intensity</a:t>
                </a:r>
                <a:endParaRPr lang="fr-FR" sz="1400" b="0" dirty="0"/>
              </a:p>
            </c:rich>
          </c:tx>
          <c:layout>
            <c:manualLayout>
              <c:xMode val="edge"/>
              <c:yMode val="edge"/>
              <c:x val="1.6666666666666701E-2"/>
              <c:y val="0.20037219305920093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65372928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6039895722843869"/>
          <c:y val="5.0925925925925923E-2"/>
          <c:w val="0.80699108863558378"/>
          <c:h val="0.7437346894138240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('EP Phénolé'!$J$10;'EP Phénolé'!$J$12;'EP Phénolé'!$J$11)</c:f>
                <c:numCache>
                  <c:formatCode>General</c:formatCode>
                  <c:ptCount val="3"/>
                  <c:pt idx="0">
                    <c:v>6.4326202904577592E-2</c:v>
                  </c:pt>
                  <c:pt idx="1">
                    <c:v>5.7371302152875753E-2</c:v>
                  </c:pt>
                  <c:pt idx="2">
                    <c:v>0.11149374192625329</c:v>
                  </c:pt>
                </c:numCache>
              </c:numRef>
            </c:plus>
            <c:minus>
              <c:numRef>
                <c:f>('EP Phénolé'!$J$10;'EP Phénolé'!$J$12;'EP Phénolé'!$J$11)</c:f>
                <c:numCache>
                  <c:formatCode>General</c:formatCode>
                  <c:ptCount val="3"/>
                  <c:pt idx="0">
                    <c:v>6.4326202904577592E-2</c:v>
                  </c:pt>
                  <c:pt idx="1">
                    <c:v>5.7371302152875753E-2</c:v>
                  </c:pt>
                  <c:pt idx="2">
                    <c:v>0.11149374192625329</c:v>
                  </c:pt>
                </c:numCache>
              </c:numRef>
            </c:minus>
          </c:errBars>
          <c:cat>
            <c:strRef>
              <c:f>('EP fruité'!$A$10;'EP fruité'!$A$12;'EP fruité'!$A$11)</c:f>
              <c:strCache>
                <c:ptCount val="3"/>
                <c:pt idx="0">
                  <c:v>Vin témoin</c:v>
                </c:pt>
                <c:pt idx="1">
                  <c:v>Vin témoin + EP faible</c:v>
                </c:pt>
                <c:pt idx="2">
                  <c:v>Vin témoin + EP fort</c:v>
                </c:pt>
              </c:strCache>
            </c:strRef>
          </c:cat>
          <c:val>
            <c:numRef>
              <c:f>('EP Phénolé'!$H$10;'EP Phénolé'!$H$12;'EP Phénolé'!$H$11)</c:f>
              <c:numCache>
                <c:formatCode>0.000</c:formatCode>
                <c:ptCount val="3"/>
                <c:pt idx="0">
                  <c:v>0.53439153439153464</c:v>
                </c:pt>
                <c:pt idx="1">
                  <c:v>0.46031746031746246</c:v>
                </c:pt>
                <c:pt idx="2">
                  <c:v>3.7248677248677251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36-436C-AB86-F9C9E451E3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9421312"/>
        <c:axId val="69423104"/>
      </c:barChart>
      <c:catAx>
        <c:axId val="69421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69423104"/>
        <c:crosses val="autoZero"/>
        <c:auto val="1"/>
        <c:lblAlgn val="ctr"/>
        <c:lblOffset val="100"/>
        <c:noMultiLvlLbl val="0"/>
      </c:catAx>
      <c:valAx>
        <c:axId val="69423104"/>
        <c:scaling>
          <c:orientation val="minMax"/>
          <c:max val="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 b="0"/>
                </a:pPr>
                <a:r>
                  <a:rPr lang="fr-FR" sz="1400" b="0" dirty="0"/>
                  <a:t>Brett </a:t>
                </a:r>
                <a:r>
                  <a:rPr lang="fr-FR" sz="1400" b="0" dirty="0" err="1"/>
                  <a:t>character</a:t>
                </a:r>
                <a:endParaRPr lang="fr-FR" sz="1400" b="0" dirty="0"/>
              </a:p>
            </c:rich>
          </c:tx>
          <c:layout>
            <c:manualLayout>
              <c:xMode val="edge"/>
              <c:yMode val="edge"/>
              <c:x val="1.6666666666666701E-2"/>
              <c:y val="0.20037219305920093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69421312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0.71748</cdr:x>
      <cdr:y>0.30005</cdr:y>
    </cdr:from>
    <cdr:to>
      <cdr:x>0.71748</cdr:x>
      <cdr:y>0.92218</cdr:y>
    </cdr:to>
    <cdr:cxnSp macro="">
      <cdr:nvCxnSpPr>
        <cdr:cNvPr id="2" name="Connecteur droit 1"/>
        <cdr:cNvCxnSpPr/>
      </cdr:nvCxnSpPr>
      <cdr:spPr>
        <a:xfrm xmlns:a="http://schemas.openxmlformats.org/drawingml/2006/main" flipV="1">
          <a:off x="5735501" y="1403869"/>
          <a:ext cx="0" cy="2910868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0.90715</cdr:x>
      <cdr:y>0.2934</cdr:y>
    </cdr:from>
    <cdr:to>
      <cdr:x>0.90715</cdr:x>
      <cdr:y>0.91553</cdr:y>
    </cdr:to>
    <cdr:cxnSp macro="">
      <cdr:nvCxnSpPr>
        <cdr:cNvPr id="3" name="Connecteur droit 2"/>
        <cdr:cNvCxnSpPr/>
      </cdr:nvCxnSpPr>
      <cdr:spPr>
        <a:xfrm xmlns:a="http://schemas.openxmlformats.org/drawingml/2006/main" flipV="1">
          <a:off x="7251714" y="1372791"/>
          <a:ext cx="0" cy="2910842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F6FD8-0077-4BFC-8C29-320180B01289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F10C3-2009-4EC0-8133-C89AFDABCE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64498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E39A0-ECCF-422F-B562-E8A37B805797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A8DB1-821A-4C86-87EC-E21521186B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5270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087FD-50BB-6941-8972-4E4B23FFDA5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06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087FD-50BB-6941-8972-4E4B23FFDA5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011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087FD-50BB-6941-8972-4E4B23FFDA5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069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087FD-50BB-6941-8972-4E4B23FFDA5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374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087FD-50BB-6941-8972-4E4B23FFDA5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461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087FD-50BB-6941-8972-4E4B23FFDA5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501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087FD-50BB-6941-8972-4E4B23FFDA5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8971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087FD-50BB-6941-8972-4E4B23FFDA5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674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087FD-50BB-6941-8972-4E4B23FFDA5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1510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087FD-50BB-6941-8972-4E4B23FFDA5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5990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087FD-50BB-6941-8972-4E4B23FFDA5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418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Création de valeur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087FD-50BB-6941-8972-4E4B23FFDA5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7768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087FD-50BB-6941-8972-4E4B23FFDA5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4622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087FD-50BB-6941-8972-4E4B23FFDA5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3656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Economie expérimentale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087FD-50BB-6941-8972-4E4B23FFDA5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7166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Economie expérimentale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087FD-50BB-6941-8972-4E4B23FFDA5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6857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087FD-50BB-6941-8972-4E4B23FFDA5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8030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087FD-50BB-6941-8972-4E4B23FFDA5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2586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087FD-50BB-6941-8972-4E4B23FFDA5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8575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087FD-50BB-6941-8972-4E4B23FFDA5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1445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087FD-50BB-6941-8972-4E4B23FFDA5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0930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087FD-50BB-6941-8972-4E4B23FFDA5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068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087FD-50BB-6941-8972-4E4B23FFDA5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4101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087FD-50BB-6941-8972-4E4B23FFDA5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4252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087FD-50BB-6941-8972-4E4B23FFDA5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7262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85A119-5A30-482E-B57F-FB5058FA4605}" type="slidenum">
              <a:rPr lang="fr-FR" smtClean="0"/>
              <a:pPr/>
              <a:t>32</a:t>
            </a:fld>
            <a:endParaRPr lang="fr-FR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608358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087FD-50BB-6941-8972-4E4B23FFDA5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280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Terroir : pérennité des caractéristiques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087FD-50BB-6941-8972-4E4B23FFDA5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837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087FD-50BB-6941-8972-4E4B23FFDA5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142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087FD-50BB-6941-8972-4E4B23FFDA5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646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087FD-50BB-6941-8972-4E4B23FFDA5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201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087FD-50BB-6941-8972-4E4B23FFDA5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60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rectangle 10"/>
          <p:cNvSpPr/>
          <p:nvPr/>
        </p:nvSpPr>
        <p:spPr>
          <a:xfrm flipV="1">
            <a:off x="0" y="-6"/>
            <a:ext cx="9144000" cy="4429827"/>
          </a:xfrm>
          <a:prstGeom prst="rtTriangle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351" kern="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691" y="6268997"/>
            <a:ext cx="1964797" cy="58900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04" y="307106"/>
            <a:ext cx="2248859" cy="945046"/>
          </a:xfrm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3157539" y="3500441"/>
            <a:ext cx="5560219" cy="15001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 smtClean="0"/>
              <a:t>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0367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3" indent="0" algn="ctr">
              <a:buNone/>
              <a:defRPr sz="2000"/>
            </a:lvl2pPr>
            <a:lvl3pPr marL="914324" indent="0" algn="ctr">
              <a:buNone/>
              <a:defRPr sz="1800"/>
            </a:lvl3pPr>
            <a:lvl4pPr marL="1371487" indent="0" algn="ctr">
              <a:buNone/>
              <a:defRPr sz="1600"/>
            </a:lvl4pPr>
            <a:lvl5pPr marL="1828649" indent="0" algn="ctr">
              <a:buNone/>
              <a:defRPr sz="1600"/>
            </a:lvl5pPr>
            <a:lvl6pPr marL="2285811" indent="0" algn="ctr">
              <a:buNone/>
              <a:defRPr sz="1600"/>
            </a:lvl6pPr>
            <a:lvl7pPr marL="2742973" indent="0" algn="ctr">
              <a:buNone/>
              <a:defRPr sz="1600"/>
            </a:lvl7pPr>
            <a:lvl8pPr marL="3200136" indent="0" algn="ctr">
              <a:buNone/>
              <a:defRPr sz="1600"/>
            </a:lvl8pPr>
            <a:lvl9pPr marL="3657297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F89B8-88D6-2547-B9C9-A9B27826F0A2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CAEE-8DB7-6243-9B61-EB5435016D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7645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gner un rectangle à un seul coin 6"/>
          <p:cNvSpPr/>
          <p:nvPr/>
        </p:nvSpPr>
        <p:spPr>
          <a:xfrm>
            <a:off x="2" y="-1"/>
            <a:ext cx="9156701" cy="913639"/>
          </a:xfrm>
          <a:prstGeom prst="snip1Rect">
            <a:avLst>
              <a:gd name="adj" fmla="val 457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83"/>
            <a:endParaRPr lang="fr-FR" sz="1351">
              <a:solidFill>
                <a:srgbClr val="FFFFFF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 lIns="360000">
            <a:normAutofit/>
          </a:bodyPr>
          <a:lstStyle>
            <a:lvl1pPr>
              <a:defRPr sz="262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0" y="6553200"/>
            <a:ext cx="457200" cy="304800"/>
          </a:xfrm>
          <a:prstGeom prst="rect">
            <a:avLst/>
          </a:prstGeom>
        </p:spPr>
        <p:txBody>
          <a:bodyPr anchor="ctr"/>
          <a:lstStyle>
            <a:lvl1pPr algn="ctr">
              <a:defRPr sz="675">
                <a:solidFill>
                  <a:srgbClr val="4A162E"/>
                </a:solidFill>
              </a:defRPr>
            </a:lvl1pPr>
          </a:lstStyle>
          <a:p>
            <a:fld id="{610768B0-3FE4-4799-9F7D-45B05EC5249F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2" name="Picture 2" descr="C:\Users\Poste-30\Desktop\Capture 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622" y="6448660"/>
            <a:ext cx="304538" cy="40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325"/>
            </a:lvl1pPr>
            <a:lvl3pPr>
              <a:defRPr sz="1350"/>
            </a:lvl3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6844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1534"/>
            <a:ext cx="4038600" cy="4864630"/>
          </a:xfrm>
        </p:spPr>
        <p:txBody>
          <a:bodyPr/>
          <a:lstStyle>
            <a:lvl1pPr marL="257162" indent="-257162">
              <a:buClr>
                <a:schemeClr val="accent6"/>
              </a:buClr>
              <a:buFont typeface="Brix Slab Bold" pitchFamily="50" charset="0"/>
              <a:buChar char="→"/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1536"/>
            <a:ext cx="4038600" cy="4864629"/>
          </a:xfrm>
        </p:spPr>
        <p:txBody>
          <a:bodyPr/>
          <a:lstStyle>
            <a:lvl1pPr marL="257162" indent="-257162">
              <a:buClr>
                <a:schemeClr val="accent6"/>
              </a:buClr>
              <a:buFont typeface="Brix Slab Bold" pitchFamily="50" charset="0"/>
              <a:buChar char="→"/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Rogner un rectangle à un seul coin 8"/>
          <p:cNvSpPr/>
          <p:nvPr/>
        </p:nvSpPr>
        <p:spPr>
          <a:xfrm>
            <a:off x="7" y="-1"/>
            <a:ext cx="9156701" cy="913639"/>
          </a:xfrm>
          <a:prstGeom prst="snip1Rect">
            <a:avLst>
              <a:gd name="adj" fmla="val 457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83"/>
            <a:endParaRPr lang="fr-FR" sz="1351">
              <a:solidFill>
                <a:srgbClr val="FFFFFF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 lIns="360000">
            <a:normAutofit/>
          </a:bodyPr>
          <a:lstStyle>
            <a:lvl1pPr>
              <a:defRPr sz="2625">
                <a:solidFill>
                  <a:srgbClr val="FFFFFF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0" y="6553200"/>
            <a:ext cx="457200" cy="304800"/>
          </a:xfrm>
          <a:prstGeom prst="rect">
            <a:avLst/>
          </a:prstGeom>
        </p:spPr>
        <p:txBody>
          <a:bodyPr anchor="ctr"/>
          <a:lstStyle>
            <a:lvl1pPr algn="ctr">
              <a:defRPr sz="675">
                <a:solidFill>
                  <a:srgbClr val="4A162E"/>
                </a:solidFill>
              </a:defRPr>
            </a:lvl1pPr>
          </a:lstStyle>
          <a:p>
            <a:fld id="{610768B0-3FE4-4799-9F7D-45B05EC5249F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Picture 2" descr="C:\Users\Poste-30\Desktop\Capture 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852" y="6474067"/>
            <a:ext cx="301757" cy="38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84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4"/>
            <a:ext cx="9144000" cy="515719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83"/>
            <a:endParaRPr lang="fr-FR" sz="1351">
              <a:solidFill>
                <a:srgbClr val="FFFFFF"/>
              </a:solidFill>
            </a:endParaRPr>
          </a:p>
        </p:txBody>
      </p:sp>
      <p:sp>
        <p:nvSpPr>
          <p:cNvPr id="8" name="Triangle isocèle 7"/>
          <p:cNvSpPr/>
          <p:nvPr/>
        </p:nvSpPr>
        <p:spPr>
          <a:xfrm rot="10800000">
            <a:off x="0" y="0"/>
            <a:ext cx="9144000" cy="5157192"/>
          </a:xfrm>
          <a:prstGeom prst="triangle">
            <a:avLst>
              <a:gd name="adj" fmla="val 100000"/>
            </a:avLst>
          </a:prstGeom>
          <a:solidFill>
            <a:srgbClr val="CDD2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83"/>
            <a:endParaRPr lang="fr-FR" sz="1351">
              <a:solidFill>
                <a:srgbClr val="FFFFFF"/>
              </a:solidFill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6422165" y="5529477"/>
            <a:ext cx="2666179" cy="1017749"/>
            <a:chOff x="6032499" y="5529463"/>
            <a:chExt cx="3111501" cy="1017749"/>
          </a:xfrm>
        </p:grpSpPr>
        <p:pic>
          <p:nvPicPr>
            <p:cNvPr id="11" name="Image 10" descr="logo-marron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2499" y="5529463"/>
              <a:ext cx="2890248" cy="1017749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7121034" y="6270213"/>
              <a:ext cx="2022966" cy="2078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342883"/>
              <a:r>
                <a:rPr lang="fr-FR" sz="751" dirty="0">
                  <a:solidFill>
                    <a:srgbClr val="BEAD8A">
                      <a:lumMod val="50000"/>
                    </a:srgbClr>
                  </a:solidFill>
                </a:rPr>
                <a:t>UNIVERSITE DE BORDEAUX</a:t>
              </a:r>
            </a:p>
          </p:txBody>
        </p:sp>
      </p:grp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605739" y="5466847"/>
            <a:ext cx="4064794" cy="493712"/>
          </a:xfrm>
        </p:spPr>
        <p:txBody>
          <a:bodyPr/>
          <a:lstStyle>
            <a:lvl1pPr marL="0" indent="0">
              <a:buNone/>
              <a:defRPr/>
            </a:lvl1pPr>
            <a:lvl5pPr marL="1371532" indent="0">
              <a:buNone/>
              <a:defRPr/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82902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4"/>
            <a:ext cx="9144000" cy="515719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83"/>
            <a:endParaRPr lang="fr-FR" sz="1351">
              <a:solidFill>
                <a:srgbClr val="FFFFFF"/>
              </a:solidFill>
            </a:endParaRPr>
          </a:p>
        </p:txBody>
      </p:sp>
      <p:sp>
        <p:nvSpPr>
          <p:cNvPr id="8" name="Triangle isocèle 7"/>
          <p:cNvSpPr/>
          <p:nvPr/>
        </p:nvSpPr>
        <p:spPr>
          <a:xfrm rot="10800000">
            <a:off x="0" y="0"/>
            <a:ext cx="9144000" cy="5157192"/>
          </a:xfrm>
          <a:prstGeom prst="triangle">
            <a:avLst>
              <a:gd name="adj" fmla="val 100000"/>
            </a:avLst>
          </a:prstGeom>
          <a:solidFill>
            <a:srgbClr val="F18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83"/>
            <a:endParaRPr lang="fr-FR" sz="1351">
              <a:solidFill>
                <a:srgbClr val="FFFFFF"/>
              </a:solidFill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6422165" y="5529477"/>
            <a:ext cx="2666179" cy="1017749"/>
            <a:chOff x="6032499" y="5529463"/>
            <a:chExt cx="3111501" cy="1017749"/>
          </a:xfrm>
        </p:grpSpPr>
        <p:pic>
          <p:nvPicPr>
            <p:cNvPr id="11" name="Image 10" descr="logo-marron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2499" y="5529463"/>
              <a:ext cx="2890248" cy="1017749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7121034" y="6270213"/>
              <a:ext cx="2022966" cy="2078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342883"/>
              <a:r>
                <a:rPr lang="fr-FR" sz="751" dirty="0">
                  <a:solidFill>
                    <a:srgbClr val="BEAD8A">
                      <a:lumMod val="50000"/>
                    </a:srgbClr>
                  </a:solidFill>
                </a:rPr>
                <a:t>UNIVERSITE DE BORDEAUX</a:t>
              </a:r>
            </a:p>
          </p:txBody>
        </p:sp>
      </p:grp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735806" y="5675313"/>
            <a:ext cx="4973241" cy="7096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 smtClean="0"/>
              <a:t>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4713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0"/>
          <a:stretch/>
        </p:blipFill>
        <p:spPr>
          <a:xfrm>
            <a:off x="4214122" y="1308108"/>
            <a:ext cx="4506541" cy="380833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214122" y="4795593"/>
            <a:ext cx="4506541" cy="8258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10600" rtlCol="0">
            <a:noAutofit/>
          </a:bodyPr>
          <a:lstStyle/>
          <a:p>
            <a:pPr defTabSz="342883">
              <a:buSzPct val="90000"/>
            </a:pPr>
            <a:endParaRPr lang="fr-FR" sz="1351" baseline="30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4064715" y="1109195"/>
            <a:ext cx="2997172" cy="362838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08000"/>
              <a:buFont typeface="Lucida Grande"/>
              <a:buChar char="❯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37600" indent="-17640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/>
              <a:buChar char="›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24800" indent="-1584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020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44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DE0"/>
              </a:buClr>
              <a:buFont typeface="Lucida Grande"/>
              <a:buNone/>
            </a:pPr>
            <a:endParaRPr lang="fr-FR" sz="1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30201" y="1308105"/>
            <a:ext cx="3594100" cy="5096507"/>
          </a:xfrm>
          <a:prstGeom prst="rect">
            <a:avLst/>
          </a:prstGeom>
          <a:noFill/>
          <a:ln>
            <a:solidFill>
              <a:srgbClr val="CDD207"/>
            </a:solidFill>
          </a:ln>
        </p:spPr>
        <p:txBody>
          <a:bodyPr wrap="square" tIns="210600" rtlCol="0">
            <a:noAutofit/>
          </a:bodyPr>
          <a:lstStyle/>
          <a:p>
            <a:pPr defTabSz="342883">
              <a:buSzPct val="90000"/>
            </a:pPr>
            <a:endParaRPr lang="fr-FR" sz="1800" i="1" dirty="0">
              <a:solidFill>
                <a:srgbClr val="4A16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gner un rectangle à un seul coin 10"/>
          <p:cNvSpPr/>
          <p:nvPr/>
        </p:nvSpPr>
        <p:spPr>
          <a:xfrm>
            <a:off x="7" y="-1"/>
            <a:ext cx="9156701" cy="913639"/>
          </a:xfrm>
          <a:prstGeom prst="snip1Rect">
            <a:avLst>
              <a:gd name="adj" fmla="val 457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83"/>
            <a:endParaRPr lang="fr-FR" sz="1351">
              <a:solidFill>
                <a:srgbClr val="FFFFFF"/>
              </a:solidFill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 lIns="360000">
            <a:normAutofit/>
          </a:bodyPr>
          <a:lstStyle>
            <a:lvl1pPr>
              <a:defRPr sz="2625">
                <a:solidFill>
                  <a:srgbClr val="FFFFFF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0" y="6553200"/>
            <a:ext cx="457200" cy="304800"/>
          </a:xfrm>
          <a:prstGeom prst="rect">
            <a:avLst/>
          </a:prstGeom>
        </p:spPr>
        <p:txBody>
          <a:bodyPr anchor="ctr"/>
          <a:lstStyle>
            <a:lvl1pPr algn="ctr">
              <a:defRPr sz="675">
                <a:solidFill>
                  <a:srgbClr val="009DE0"/>
                </a:solidFill>
              </a:defRPr>
            </a:lvl1pPr>
          </a:lstStyle>
          <a:p>
            <a:fld id="{610768B0-3FE4-4799-9F7D-45B05EC5249F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168010" y="1109198"/>
            <a:ext cx="2833424" cy="325419"/>
          </a:xfrm>
          <a:prstGeom prst="rect">
            <a:avLst/>
          </a:prstGeom>
          <a:solidFill>
            <a:srgbClr val="CDD207"/>
          </a:solidFill>
          <a:ln w="25400" cap="flat" cmpd="sng" algn="ctr">
            <a:noFill/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08000"/>
              <a:buFont typeface="Lucida Grande"/>
              <a:buChar char="❯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37600" indent="-17640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/>
              <a:buChar char="›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24800" indent="-1584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020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44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DE0"/>
              </a:buClr>
              <a:buFont typeface="Lucida Grande"/>
              <a:buNone/>
            </a:pPr>
            <a:endParaRPr lang="fr-FR" sz="1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 descr="C:\Users\Poste-30\Desktop\Capture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662" y="6404612"/>
            <a:ext cx="398137" cy="45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228601" y="1061673"/>
            <a:ext cx="2687240" cy="298450"/>
          </a:xfrm>
        </p:spPr>
        <p:txBody>
          <a:bodyPr/>
          <a:lstStyle>
            <a:lvl1pPr marL="0" indent="0">
              <a:buNone/>
              <a:defRPr lang="fr-FR" sz="1800" b="1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4"/>
          </p:nvPr>
        </p:nvSpPr>
        <p:spPr>
          <a:xfrm>
            <a:off x="457202" y="1630363"/>
            <a:ext cx="3175397" cy="4481512"/>
          </a:xfrm>
        </p:spPr>
        <p:txBody>
          <a:bodyPr/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5" name="Espace réservé du texte 3"/>
          <p:cNvSpPr>
            <a:spLocks noGrp="1"/>
          </p:cNvSpPr>
          <p:nvPr>
            <p:ph type="body" sz="quarter" idx="15"/>
          </p:nvPr>
        </p:nvSpPr>
        <p:spPr>
          <a:xfrm>
            <a:off x="4064716" y="1075837"/>
            <a:ext cx="2687240" cy="298450"/>
          </a:xfrm>
        </p:spPr>
        <p:txBody>
          <a:bodyPr/>
          <a:lstStyle>
            <a:lvl1pPr marL="0" indent="0">
              <a:buNone/>
              <a:defRPr lang="fr-FR" sz="1800" b="1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 smtClean="0"/>
              <a:t>Modifier les styles </a:t>
            </a:r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6" hasCustomPrompt="1"/>
          </p:nvPr>
        </p:nvSpPr>
        <p:spPr>
          <a:xfrm>
            <a:off x="4343401" y="4967291"/>
            <a:ext cx="4188619" cy="395287"/>
          </a:xfrm>
        </p:spPr>
        <p:txBody>
          <a:bodyPr/>
          <a:lstStyle>
            <a:lvl1pPr marL="0" indent="0">
              <a:buNone/>
              <a:defRPr/>
            </a:lvl1pPr>
            <a:lvl4pPr marL="1028649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8383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3" b="14671"/>
          <a:stretch/>
        </p:blipFill>
        <p:spPr>
          <a:xfrm>
            <a:off x="1" y="765109"/>
            <a:ext cx="9156707" cy="551439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390339" y="1575690"/>
            <a:ext cx="4296463" cy="1997934"/>
          </a:xfrm>
          <a:prstGeom prst="rect">
            <a:avLst/>
          </a:prstGeom>
          <a:solidFill>
            <a:srgbClr val="FFFFFF">
              <a:alpha val="92000"/>
            </a:srgbClr>
          </a:solidFill>
          <a:ln>
            <a:noFill/>
          </a:ln>
        </p:spPr>
        <p:txBody>
          <a:bodyPr wrap="square" tIns="210600" rtlCol="0">
            <a:noAutofit/>
          </a:bodyPr>
          <a:lstStyle/>
          <a:p>
            <a:pPr marL="0" indent="0" defTabSz="405984">
              <a:spcBef>
                <a:spcPts val="900"/>
              </a:spcBef>
              <a:buClr>
                <a:srgbClr val="EC6C43"/>
              </a:buClr>
              <a:buSzPct val="100000"/>
              <a:buFont typeface="Lucida Grande"/>
              <a:buNone/>
            </a:pPr>
            <a:endParaRPr lang="fr-FR" sz="1800" b="0" dirty="0">
              <a:solidFill>
                <a:srgbClr val="4A16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4289750" y="1301994"/>
            <a:ext cx="2895705" cy="375301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08000"/>
              <a:buFont typeface="Lucida Grande"/>
              <a:buChar char="❯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37600" indent="-17640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/>
              <a:buChar char="›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24800" indent="-1584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020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44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DE0"/>
              </a:buClr>
              <a:buFont typeface="Lucida Grande"/>
              <a:buNone/>
            </a:pPr>
            <a:endParaRPr lang="fr-FR" sz="1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gner un rectangle à un seul coin 15"/>
          <p:cNvSpPr/>
          <p:nvPr/>
        </p:nvSpPr>
        <p:spPr>
          <a:xfrm>
            <a:off x="7" y="-1"/>
            <a:ext cx="9156701" cy="913639"/>
          </a:xfrm>
          <a:prstGeom prst="snip1Rect">
            <a:avLst>
              <a:gd name="adj" fmla="val 457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83"/>
            <a:endParaRPr lang="fr-FR" sz="1351">
              <a:solidFill>
                <a:srgbClr val="FFFFFF"/>
              </a:solidFill>
            </a:endParaRPr>
          </a:p>
        </p:txBody>
      </p: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  <a:ln>
            <a:noFill/>
          </a:ln>
        </p:spPr>
        <p:txBody>
          <a:bodyPr lIns="360000">
            <a:normAutofit/>
          </a:bodyPr>
          <a:lstStyle>
            <a:lvl1pPr>
              <a:defRPr sz="210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2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0" y="6553200"/>
            <a:ext cx="457200" cy="304800"/>
          </a:xfrm>
          <a:prstGeom prst="rect">
            <a:avLst/>
          </a:prstGeom>
        </p:spPr>
        <p:txBody>
          <a:bodyPr anchor="ctr"/>
          <a:lstStyle>
            <a:lvl1pPr algn="ctr">
              <a:defRPr sz="675">
                <a:solidFill>
                  <a:srgbClr val="009DE0"/>
                </a:solidFill>
              </a:defRPr>
            </a:lvl1pPr>
          </a:lstStyle>
          <a:p>
            <a:fld id="{610768B0-3FE4-4799-9F7D-45B05EC5249F}" type="slidenum">
              <a:rPr lang="fr-FR" smtClean="0"/>
              <a:t>‹N°›</a:t>
            </a:fld>
            <a:endParaRPr lang="fr-FR"/>
          </a:p>
        </p:txBody>
      </p:sp>
      <p:pic>
        <p:nvPicPr>
          <p:cNvPr id="14" name="Picture 2" descr="C:\Users\Poste-30\Desktop\Capture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996" y="6424411"/>
            <a:ext cx="378611" cy="42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texte 5"/>
          <p:cNvSpPr>
            <a:spLocks noGrp="1"/>
          </p:cNvSpPr>
          <p:nvPr>
            <p:ph type="body" sz="quarter" idx="13" hasCustomPrompt="1"/>
          </p:nvPr>
        </p:nvSpPr>
        <p:spPr>
          <a:xfrm>
            <a:off x="4343401" y="1245252"/>
            <a:ext cx="2570785" cy="387178"/>
          </a:xfrm>
        </p:spPr>
        <p:txBody>
          <a:bodyPr/>
          <a:lstStyle>
            <a:lvl2pPr marL="342882" indent="0">
              <a:buNone/>
              <a:defRPr/>
            </a:lvl2pPr>
          </a:lstStyle>
          <a:p>
            <a:pPr lvl="1"/>
            <a:r>
              <a:rPr lang="fr-FR" dirty="0" smtClean="0"/>
              <a:t>Deuxième niveau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7954" y="1903416"/>
            <a:ext cx="3632597" cy="1449387"/>
          </a:xfrm>
        </p:spPr>
        <p:txBody>
          <a:bodyPr/>
          <a:lstStyle>
            <a:lvl3pPr>
              <a:defRPr/>
            </a:lvl3pPr>
          </a:lstStyle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5"/>
          </p:nvPr>
        </p:nvSpPr>
        <p:spPr>
          <a:xfrm>
            <a:off x="2" y="782638"/>
            <a:ext cx="9157097" cy="5511800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7198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883"/>
            <a:endParaRPr lang="fr-FR" sz="1351">
              <a:solidFill>
                <a:srgbClr val="FFFFFF"/>
              </a:solidFill>
            </a:endParaRPr>
          </a:p>
        </p:txBody>
      </p:sp>
      <p:sp>
        <p:nvSpPr>
          <p:cNvPr id="5" name="Triangle rectangle 4"/>
          <p:cNvSpPr/>
          <p:nvPr/>
        </p:nvSpPr>
        <p:spPr>
          <a:xfrm flipV="1">
            <a:off x="0" y="-9"/>
            <a:ext cx="5192486" cy="3097771"/>
          </a:xfrm>
          <a:prstGeom prst="rtTriangle">
            <a:avLst/>
          </a:prstGeom>
          <a:solidFill>
            <a:srgbClr val="4A16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83"/>
            <a:r>
              <a:rPr lang="fr-FR" sz="135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2" y="381249"/>
            <a:ext cx="1868202" cy="78508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416" y="6351212"/>
            <a:ext cx="872472" cy="3164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082" y="6160100"/>
            <a:ext cx="317624" cy="59904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16" y="6251620"/>
            <a:ext cx="761144" cy="41601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603" y="6367316"/>
            <a:ext cx="687371" cy="30031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429" y="6251620"/>
            <a:ext cx="909632" cy="44066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99" y="6170144"/>
            <a:ext cx="1964797" cy="589005"/>
          </a:xfrm>
          <a:prstGeom prst="rect">
            <a:avLst/>
          </a:prstGeom>
        </p:spPr>
      </p:pic>
      <p:sp>
        <p:nvSpPr>
          <p:cNvPr id="14" name="ZoneTexte 13"/>
          <p:cNvSpPr txBox="1"/>
          <p:nvPr userDrawn="1"/>
        </p:nvSpPr>
        <p:spPr>
          <a:xfrm>
            <a:off x="3995519" y="3429002"/>
            <a:ext cx="3911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solidFill>
                  <a:srgbClr val="4A16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Merci de votre attention</a:t>
            </a:r>
            <a:endParaRPr lang="fr-FR" sz="2400" dirty="0">
              <a:solidFill>
                <a:srgbClr val="4A16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351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424456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424456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D1724-4B42-461A-9338-0F62A81F1BA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0003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605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9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342883" rtl="0" eaLnBrk="1" latinLnBrk="0" hangingPunct="1">
        <a:spcBef>
          <a:spcPct val="0"/>
        </a:spcBef>
        <a:buNone/>
        <a:defRPr sz="3300" kern="1200">
          <a:solidFill>
            <a:srgbClr val="4A162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35740" indent="-335740" algn="l" defTabSz="342883" rtl="0" eaLnBrk="1" latinLnBrk="0" hangingPunct="1">
        <a:spcBef>
          <a:spcPct val="20000"/>
        </a:spcBef>
        <a:buClr>
          <a:schemeClr val="accent6"/>
        </a:buClr>
        <a:buFont typeface="Brix Slab Bold" pitchFamily="50" charset="0"/>
        <a:buChar char="→"/>
        <a:defRPr sz="2400" kern="1200">
          <a:solidFill>
            <a:srgbClr val="4A162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57185" indent="-214303" algn="l" defTabSz="342883" rtl="0" eaLnBrk="1" latinLnBrk="0" hangingPunct="1">
        <a:spcBef>
          <a:spcPct val="20000"/>
        </a:spcBef>
        <a:buClr>
          <a:schemeClr val="accent1"/>
        </a:buClr>
        <a:buFont typeface="Lucida Grande"/>
        <a:buChar char="›"/>
        <a:defRPr sz="2100" kern="1200">
          <a:solidFill>
            <a:srgbClr val="CDD20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07" indent="-171442" algn="l" defTabSz="342883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rgbClr val="F1864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091" indent="-171442" algn="l" defTabSz="342883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350" kern="1200">
          <a:solidFill>
            <a:srgbClr val="F1864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2974" indent="-171442" algn="l" defTabSz="342883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350" kern="1200">
          <a:solidFill>
            <a:srgbClr val="F1864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857" indent="-171442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8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3.jpeg"/><Relationship Id="rId5" Type="http://schemas.openxmlformats.org/officeDocument/2006/relationships/image" Target="../media/image32.emf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jp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3.gif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047186A-056B-2B42-B605-75275A1D28B7}"/>
              </a:ext>
            </a:extLst>
          </p:cNvPr>
          <p:cNvSpPr txBox="1"/>
          <p:nvPr/>
        </p:nvSpPr>
        <p:spPr>
          <a:xfrm>
            <a:off x="-6736" y="554412"/>
            <a:ext cx="2011549" cy="305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51907" fontAlgn="auto">
              <a:spcBef>
                <a:spcPts val="0"/>
              </a:spcBef>
              <a:spcAft>
                <a:spcPts val="0"/>
              </a:spcAft>
            </a:pPr>
            <a:r>
              <a:rPr lang="fr-FR" sz="1385" cap="small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December</a:t>
            </a:r>
            <a:r>
              <a:rPr lang="fr-FR" sz="1385" cap="small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 2, 2022</a:t>
            </a:r>
            <a:endParaRPr lang="fr-FR" sz="1385" cap="small" dirty="0">
              <a:solidFill>
                <a:prstClr val="black">
                  <a:lumMod val="65000"/>
                  <a:lumOff val="35000"/>
                </a:prstClr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C2BA-BB8C-DA40-857F-2615329C5E37}"/>
              </a:ext>
            </a:extLst>
          </p:cNvPr>
          <p:cNvCxnSpPr>
            <a:cxnSpLocks/>
          </p:cNvCxnSpPr>
          <p:nvPr/>
        </p:nvCxnSpPr>
        <p:spPr>
          <a:xfrm flipH="1">
            <a:off x="-6736" y="1305241"/>
            <a:ext cx="915073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B3E45E9-89D5-0F44-B065-FC2F07770332}"/>
              </a:ext>
            </a:extLst>
          </p:cNvPr>
          <p:cNvCxnSpPr>
            <a:cxnSpLocks/>
          </p:cNvCxnSpPr>
          <p:nvPr/>
        </p:nvCxnSpPr>
        <p:spPr>
          <a:xfrm flipV="1">
            <a:off x="2004813" y="153"/>
            <a:ext cx="0" cy="152411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F59FC58A-DC78-754A-A91A-DD8E99D82E6B}"/>
              </a:ext>
            </a:extLst>
          </p:cNvPr>
          <p:cNvSpPr txBox="1"/>
          <p:nvPr/>
        </p:nvSpPr>
        <p:spPr>
          <a:xfrm>
            <a:off x="-6736" y="4321744"/>
            <a:ext cx="9150736" cy="1521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5190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155" cap="small" dirty="0" smtClean="0">
                <a:solidFill>
                  <a:srgbClr val="626262"/>
                </a:solidFill>
                <a:latin typeface="Microsoft Sans Serif" panose="020B0604020202020204" pitchFamily="34" charset="0"/>
                <a:ea typeface="Segoe UI Historic" panose="020B0502040204020203" pitchFamily="34" charset="0"/>
                <a:cs typeface="Microsoft Sans Serif" panose="020B0604020202020204" pitchFamily="34" charset="0"/>
              </a:rPr>
              <a:t>Symposium d’automne</a:t>
            </a:r>
          </a:p>
          <a:p>
            <a:pPr algn="ctr" defTabSz="35190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155" cap="small" dirty="0" smtClean="0">
                <a:solidFill>
                  <a:srgbClr val="626262"/>
                </a:solidFill>
                <a:latin typeface="Microsoft Sans Serif" panose="020B0604020202020204" pitchFamily="34" charset="0"/>
                <a:ea typeface="Segoe UI Historic" panose="020B0502040204020203" pitchFamily="34" charset="0"/>
                <a:cs typeface="Microsoft Sans Serif" panose="020B0604020202020204" pitchFamily="34" charset="0"/>
              </a:rPr>
              <a:t>Académie Internationale du Vin</a:t>
            </a:r>
          </a:p>
          <a:p>
            <a:pPr algn="ctr" defTabSz="35190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fr-FR" sz="2155" cap="small" dirty="0">
              <a:solidFill>
                <a:srgbClr val="626262"/>
              </a:solidFill>
              <a:latin typeface="Microsoft Sans Serif" panose="020B0604020202020204" pitchFamily="34" charset="0"/>
              <a:ea typeface="Segoe UI Historic" panose="020B0502040204020203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A14C961-6304-C246-804A-F847E367EDEC}"/>
              </a:ext>
            </a:extLst>
          </p:cNvPr>
          <p:cNvSpPr txBox="1"/>
          <p:nvPr/>
        </p:nvSpPr>
        <p:spPr>
          <a:xfrm>
            <a:off x="2154378" y="475667"/>
            <a:ext cx="3725472" cy="47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1907" fontAlgn="auto">
              <a:spcBef>
                <a:spcPts val="0"/>
              </a:spcBef>
              <a:spcAft>
                <a:spcPts val="0"/>
              </a:spcAft>
            </a:pPr>
            <a:r>
              <a:rPr lang="fr-FR" sz="2463" cap="small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Pr AXEL </a:t>
            </a:r>
            <a:r>
              <a:rPr lang="fr-FR" sz="2463" cap="small" dirty="0">
                <a:solidFill>
                  <a:prstClr val="black">
                    <a:lumMod val="65000"/>
                    <a:lumOff val="35000"/>
                  </a:prstClr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MARCHAL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DA07F58-4564-8045-B67E-CE96A7DD5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232" y="5845464"/>
            <a:ext cx="3454799" cy="81545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39216EE-D252-1048-8B54-B75910323AE5}"/>
              </a:ext>
            </a:extLst>
          </p:cNvPr>
          <p:cNvSpPr txBox="1"/>
          <p:nvPr/>
        </p:nvSpPr>
        <p:spPr>
          <a:xfrm>
            <a:off x="280147" y="2378835"/>
            <a:ext cx="8598068" cy="1125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51907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79" cap="small" dirty="0" smtClean="0">
                <a:solidFill>
                  <a:srgbClr val="942420"/>
                </a:solidFill>
                <a:latin typeface="Microsoft Sans Serif" panose="020B0604020202020204" pitchFamily="34" charset="0"/>
                <a:ea typeface="Segoe UI Historic" panose="020B0502040204020203" pitchFamily="34" charset="0"/>
                <a:cs typeface="Microsoft Sans Serif" panose="020B0604020202020204" pitchFamily="34" charset="0"/>
              </a:rPr>
              <a:t>Between tradition and innovation, </a:t>
            </a:r>
          </a:p>
          <a:p>
            <a:pPr algn="ctr" defTabSz="351907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79" cap="small" dirty="0" smtClean="0">
                <a:solidFill>
                  <a:srgbClr val="942420"/>
                </a:solidFill>
                <a:latin typeface="Microsoft Sans Serif" panose="020B0604020202020204" pitchFamily="34" charset="0"/>
                <a:ea typeface="Segoe UI Historic" panose="020B0502040204020203" pitchFamily="34" charset="0"/>
                <a:cs typeface="Microsoft Sans Serif" panose="020B0604020202020204" pitchFamily="34" charset="0"/>
              </a:rPr>
              <a:t>the new challenges of terroir wines</a:t>
            </a:r>
            <a:endParaRPr lang="fr-FR" sz="3079" cap="small" dirty="0">
              <a:solidFill>
                <a:srgbClr val="942420"/>
              </a:solidFill>
              <a:latin typeface="Microsoft Sans Serif" panose="020B0604020202020204" pitchFamily="34" charset="0"/>
              <a:ea typeface="Segoe UI Historic" panose="020B0502040204020203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664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C2BA-BB8C-DA40-857F-2615329C5E37}"/>
              </a:ext>
            </a:extLst>
          </p:cNvPr>
          <p:cNvCxnSpPr>
            <a:cxnSpLocks/>
          </p:cNvCxnSpPr>
          <p:nvPr/>
        </p:nvCxnSpPr>
        <p:spPr>
          <a:xfrm flipH="1">
            <a:off x="0" y="1286905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6DC6998-4729-B948-86F8-073B1E1CEE77}"/>
              </a:ext>
            </a:extLst>
          </p:cNvPr>
          <p:cNvSpPr txBox="1"/>
          <p:nvPr/>
        </p:nvSpPr>
        <p:spPr>
          <a:xfrm>
            <a:off x="2122394" y="412500"/>
            <a:ext cx="7021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1907" fontAlgn="auto">
              <a:spcBef>
                <a:spcPts val="0"/>
              </a:spcBef>
              <a:spcAft>
                <a:spcPts val="0"/>
              </a:spcAft>
            </a:pP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Potential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threats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to terroir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wines</a:t>
            </a:r>
            <a:r>
              <a:rPr lang="fr-FR" sz="2800" cap="small" dirty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?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B3E45E9-89D5-0F44-B065-FC2F07770332}"/>
              </a:ext>
            </a:extLst>
          </p:cNvPr>
          <p:cNvCxnSpPr>
            <a:cxnSpLocks/>
          </p:cNvCxnSpPr>
          <p:nvPr/>
        </p:nvCxnSpPr>
        <p:spPr>
          <a:xfrm flipV="1">
            <a:off x="2013493" y="5304"/>
            <a:ext cx="0" cy="14301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Imag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44" y="1444854"/>
            <a:ext cx="3458086" cy="518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24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C2BA-BB8C-DA40-857F-2615329C5E37}"/>
              </a:ext>
            </a:extLst>
          </p:cNvPr>
          <p:cNvCxnSpPr>
            <a:cxnSpLocks/>
          </p:cNvCxnSpPr>
          <p:nvPr/>
        </p:nvCxnSpPr>
        <p:spPr>
          <a:xfrm flipH="1">
            <a:off x="0" y="1286905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6DC6998-4729-B948-86F8-073B1E1CEE77}"/>
              </a:ext>
            </a:extLst>
          </p:cNvPr>
          <p:cNvSpPr txBox="1"/>
          <p:nvPr/>
        </p:nvSpPr>
        <p:spPr>
          <a:xfrm>
            <a:off x="2122394" y="412500"/>
            <a:ext cx="7021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1907" fontAlgn="auto">
              <a:spcBef>
                <a:spcPts val="0"/>
              </a:spcBef>
              <a:spcAft>
                <a:spcPts val="0"/>
              </a:spcAft>
            </a:pP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The challenge of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climate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change</a:t>
            </a:r>
            <a:endParaRPr lang="fr-FR" sz="2800" cap="small" dirty="0">
              <a:solidFill>
                <a:srgbClr val="942420"/>
              </a:solidFill>
              <a:latin typeface="Microsoft Tai Le" panose="020B0502040204020203" pitchFamily="34" charset="0"/>
              <a:ea typeface="Segoe UI Historic" panose="020B0502040204020203" pitchFamily="34" charset="0"/>
              <a:cs typeface="Microsoft Tai Le" panose="020B0502040204020203" pitchFamily="34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B3E45E9-89D5-0F44-B065-FC2F07770332}"/>
              </a:ext>
            </a:extLst>
          </p:cNvPr>
          <p:cNvCxnSpPr>
            <a:cxnSpLocks/>
          </p:cNvCxnSpPr>
          <p:nvPr/>
        </p:nvCxnSpPr>
        <p:spPr>
          <a:xfrm flipV="1">
            <a:off x="2013493" y="5304"/>
            <a:ext cx="0" cy="14301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ce réservé du contenu 3" descr="Vispré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50" y="2212558"/>
            <a:ext cx="2873070" cy="341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666965" y="1522740"/>
            <a:ext cx="3159839" cy="61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Gill Sans" charset="0"/>
                <a:cs typeface="Heiti SC Light" charset="0"/>
                <a:sym typeface="Gill Sans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Gill Sans" charset="0"/>
                <a:cs typeface="Heiti SC Light" charset="0"/>
                <a:sym typeface="Gill Sans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 Sans" charset="0"/>
                <a:cs typeface="Heiti SC Light" charset="0"/>
                <a:sym typeface="Gill Sans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 Sans" charset="0"/>
                <a:cs typeface="Heiti SC Light" charset="0"/>
                <a:sym typeface="Gill Sans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 Sans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fr-FR" altLang="fr-FR" sz="1687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Helvetica Neue" charset="0"/>
              </a:rPr>
              <a:t>François VISPRE (1730-1790) </a:t>
            </a:r>
          </a:p>
          <a:p>
            <a:pPr eaLnBrk="1" hangingPunct="1"/>
            <a:r>
              <a:rPr lang="fr-FR" altLang="fr-FR" sz="1687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Helvetica Neue" charset="0"/>
              </a:rPr>
              <a:t>« Nature morte »</a:t>
            </a:r>
          </a:p>
        </p:txBody>
      </p:sp>
      <p:pic>
        <p:nvPicPr>
          <p:cNvPr id="15" name="Espace réservé du contenu 3" descr="de-Troy-Repas-de-Chass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4" t="51218" r="8163" b="21194"/>
          <a:stretch>
            <a:fillRect/>
          </a:stretch>
        </p:blipFill>
        <p:spPr bwMode="auto">
          <a:xfrm>
            <a:off x="4313039" y="2212559"/>
            <a:ext cx="4167171" cy="341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Espace réservé du contenu 3" descr="de-Troy-Repas-de-Chass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19" t="65012" r="8163" b="29942"/>
          <a:stretch>
            <a:fillRect/>
          </a:stretch>
        </p:blipFill>
        <p:spPr bwMode="auto">
          <a:xfrm>
            <a:off x="4799934" y="5709784"/>
            <a:ext cx="3280463" cy="1119149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4917086" y="1522740"/>
            <a:ext cx="2959075" cy="61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Gill Sans" charset="0"/>
                <a:cs typeface="Heiti SC Light" charset="0"/>
                <a:sym typeface="Gill Sans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Gill Sans" charset="0"/>
                <a:cs typeface="Heiti SC Light" charset="0"/>
                <a:sym typeface="Gill Sans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 Sans" charset="0"/>
                <a:cs typeface="Heiti SC Light" charset="0"/>
                <a:sym typeface="Gill Sans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 Sans" charset="0"/>
                <a:cs typeface="Heiti SC Light" charset="0"/>
                <a:sym typeface="Gill Sans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 Sans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fr-FR" altLang="fr-FR" sz="1687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Helvetica Neue" charset="0"/>
              </a:rPr>
              <a:t>J-F de TROY(1679-1752) </a:t>
            </a:r>
          </a:p>
          <a:p>
            <a:pPr eaLnBrk="1" hangingPunct="1"/>
            <a:r>
              <a:rPr lang="fr-FR" altLang="fr-FR" sz="1687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Helvetica Neue" charset="0"/>
              </a:rPr>
              <a:t>« Un déjeuner de chasse »</a:t>
            </a:r>
          </a:p>
        </p:txBody>
      </p:sp>
    </p:spTree>
    <p:extLst>
      <p:ext uri="{BB962C8B-B14F-4D97-AF65-F5344CB8AC3E}">
        <p14:creationId xmlns:p14="http://schemas.microsoft.com/office/powerpoint/2010/main" val="2494004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C2BA-BB8C-DA40-857F-2615329C5E37}"/>
              </a:ext>
            </a:extLst>
          </p:cNvPr>
          <p:cNvCxnSpPr>
            <a:cxnSpLocks/>
          </p:cNvCxnSpPr>
          <p:nvPr/>
        </p:nvCxnSpPr>
        <p:spPr>
          <a:xfrm flipH="1">
            <a:off x="0" y="1286905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6DC6998-4729-B948-86F8-073B1E1CEE77}"/>
              </a:ext>
            </a:extLst>
          </p:cNvPr>
          <p:cNvSpPr txBox="1"/>
          <p:nvPr/>
        </p:nvSpPr>
        <p:spPr>
          <a:xfrm>
            <a:off x="2122394" y="267357"/>
            <a:ext cx="70216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1907" fontAlgn="auto">
              <a:spcBef>
                <a:spcPts val="0"/>
              </a:spcBef>
              <a:spcAft>
                <a:spcPts val="0"/>
              </a:spcAft>
            </a:pPr>
            <a:r>
              <a:rPr lang="en-US" sz="2300" cap="small" dirty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Evolution of the composition of Bordeaux Cabernet Sauvignon berries at two times: 1893 and 2006</a:t>
            </a:r>
            <a:endParaRPr lang="fr-FR" sz="2300" cap="small" dirty="0">
              <a:solidFill>
                <a:srgbClr val="942420"/>
              </a:solidFill>
              <a:latin typeface="Microsoft Tai Le" panose="020B0502040204020203" pitchFamily="34" charset="0"/>
              <a:ea typeface="Segoe UI Historic" panose="020B0502040204020203" pitchFamily="34" charset="0"/>
              <a:cs typeface="Microsoft Tai Le" panose="020B0502040204020203" pitchFamily="34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B3E45E9-89D5-0F44-B065-FC2F07770332}"/>
              </a:ext>
            </a:extLst>
          </p:cNvPr>
          <p:cNvCxnSpPr>
            <a:cxnSpLocks/>
          </p:cNvCxnSpPr>
          <p:nvPr/>
        </p:nvCxnSpPr>
        <p:spPr>
          <a:xfrm flipV="1">
            <a:off x="2013493" y="5304"/>
            <a:ext cx="0" cy="14301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9280846"/>
              </p:ext>
            </p:extLst>
          </p:nvPr>
        </p:nvGraphicFramePr>
        <p:xfrm>
          <a:off x="471041" y="3012414"/>
          <a:ext cx="8229822" cy="262644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71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8702"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1443" marR="91443" marT="45729" marB="45729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Poids </a:t>
                      </a:r>
                    </a:p>
                    <a:p>
                      <a:pPr algn="ctr"/>
                      <a:r>
                        <a:rPr lang="fr-FR" sz="1800" dirty="0" smtClean="0"/>
                        <a:t>(g)</a:t>
                      </a:r>
                      <a:endParaRPr lang="fr-FR" sz="1800" dirty="0"/>
                    </a:p>
                  </a:txBody>
                  <a:tcPr marL="91443" marR="91443" marT="45729" marB="45729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%</a:t>
                      </a:r>
                      <a:endParaRPr lang="fr-FR" sz="1800" dirty="0"/>
                    </a:p>
                  </a:txBody>
                  <a:tcPr marL="91443" marR="91443" marT="45729" marB="45729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Poids </a:t>
                      </a:r>
                    </a:p>
                    <a:p>
                      <a:pPr algn="ctr"/>
                      <a:r>
                        <a:rPr lang="fr-FR" sz="1800" dirty="0" smtClean="0"/>
                        <a:t>(g)</a:t>
                      </a:r>
                      <a:endParaRPr lang="fr-FR" sz="1800" dirty="0"/>
                    </a:p>
                  </a:txBody>
                  <a:tcPr marL="91443" marR="91443" marT="45729" marB="45729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%</a:t>
                      </a:r>
                      <a:endParaRPr lang="fr-FR" sz="1800" dirty="0"/>
                    </a:p>
                  </a:txBody>
                  <a:tcPr marL="91443" marR="91443" marT="45729" marB="45729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Différence</a:t>
                      </a:r>
                      <a:endParaRPr lang="fr-FR" sz="1800" dirty="0"/>
                    </a:p>
                  </a:txBody>
                  <a:tcPr marL="91443" marR="91443" marT="45729" marB="45729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435"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Pulpe</a:t>
                      </a:r>
                      <a:endParaRPr lang="fr-FR" sz="1800" dirty="0"/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1,07</a:t>
                      </a:r>
                      <a:endParaRPr lang="fr-FR" sz="1800" dirty="0"/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87,42</a:t>
                      </a:r>
                      <a:endParaRPr lang="fr-FR" sz="1800" dirty="0"/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0,90</a:t>
                      </a:r>
                      <a:endParaRPr lang="fr-FR" sz="1800" dirty="0"/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70,61</a:t>
                      </a:r>
                      <a:endParaRPr lang="fr-FR" sz="1800" dirty="0"/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- 15,26</a:t>
                      </a:r>
                      <a:endParaRPr lang="fr-FR" sz="1800" dirty="0"/>
                    </a:p>
                  </a:txBody>
                  <a:tcPr marL="91443" marR="91443" marT="45729" marB="4572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435"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Pellicule</a:t>
                      </a:r>
                      <a:endParaRPr lang="fr-FR" sz="1800" dirty="0"/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0,11</a:t>
                      </a:r>
                      <a:endParaRPr lang="fr-FR" sz="1800" dirty="0"/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8,72</a:t>
                      </a:r>
                      <a:endParaRPr lang="fr-FR" sz="1800" dirty="0"/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0,33</a:t>
                      </a:r>
                      <a:endParaRPr lang="fr-FR" sz="1800" dirty="0"/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25,39</a:t>
                      </a:r>
                      <a:endParaRPr lang="fr-FR" sz="1800" dirty="0"/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205,5</a:t>
                      </a:r>
                      <a:endParaRPr lang="fr-FR" sz="1800" dirty="0"/>
                    </a:p>
                  </a:txBody>
                  <a:tcPr marL="91443" marR="91443" marT="45729" marB="4572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435"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Pépins</a:t>
                      </a:r>
                      <a:endParaRPr lang="fr-FR" sz="1800" dirty="0"/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0,05</a:t>
                      </a:r>
                      <a:endParaRPr lang="fr-FR" sz="1800" dirty="0"/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3,86</a:t>
                      </a:r>
                      <a:endParaRPr lang="fr-FR" sz="1800" dirty="0"/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0,05</a:t>
                      </a:r>
                      <a:endParaRPr lang="fr-FR" sz="1800" dirty="0"/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4</a:t>
                      </a:r>
                      <a:endParaRPr lang="fr-FR" sz="1800" dirty="0"/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8,72</a:t>
                      </a:r>
                      <a:endParaRPr lang="fr-FR" sz="1800" dirty="0"/>
                    </a:p>
                  </a:txBody>
                  <a:tcPr marL="91443" marR="91443" marT="45729" marB="4572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435"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Total</a:t>
                      </a:r>
                      <a:endParaRPr lang="fr-FR" sz="1800" dirty="0"/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1,22</a:t>
                      </a:r>
                      <a:endParaRPr lang="fr-FR" sz="1800" dirty="0"/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100</a:t>
                      </a:r>
                      <a:endParaRPr lang="fr-FR" sz="1800" dirty="0"/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1,28</a:t>
                      </a:r>
                      <a:endParaRPr lang="fr-FR" sz="1800" dirty="0"/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100</a:t>
                      </a:r>
                      <a:endParaRPr lang="fr-FR" sz="1800" dirty="0"/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4,92</a:t>
                      </a:r>
                    </a:p>
                  </a:txBody>
                  <a:tcPr marL="91443" marR="91443" marT="45729" marB="4572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Accolade ouvrante 5"/>
          <p:cNvSpPr/>
          <p:nvPr/>
        </p:nvSpPr>
        <p:spPr>
          <a:xfrm rot="5400000">
            <a:off x="3007072" y="1405070"/>
            <a:ext cx="357188" cy="2714625"/>
          </a:xfrm>
          <a:prstGeom prst="leftBrace">
            <a:avLst>
              <a:gd name="adj1" fmla="val 8333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defTabSz="914353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899916" y="2226601"/>
            <a:ext cx="697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353" eaLnBrk="1" hangingPunct="1">
              <a:defRPr/>
            </a:pPr>
            <a:r>
              <a:rPr lang="fr-FR" altLang="fr-FR">
                <a:solidFill>
                  <a:srgbClr val="000000"/>
                </a:solidFill>
              </a:rPr>
              <a:t>1893</a:t>
            </a:r>
          </a:p>
        </p:txBody>
      </p:sp>
      <p:sp>
        <p:nvSpPr>
          <p:cNvPr id="10" name="Accolade ouvrante 9"/>
          <p:cNvSpPr/>
          <p:nvPr/>
        </p:nvSpPr>
        <p:spPr>
          <a:xfrm rot="5400000">
            <a:off x="5766345" y="1390560"/>
            <a:ext cx="357188" cy="2714625"/>
          </a:xfrm>
          <a:prstGeom prst="leftBrace">
            <a:avLst>
              <a:gd name="adj1" fmla="val 8333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defTabSz="914353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663655" y="2185302"/>
            <a:ext cx="697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353" eaLnBrk="1" hangingPunct="1">
              <a:defRPr/>
            </a:pPr>
            <a:r>
              <a:rPr lang="fr-FR" altLang="fr-FR">
                <a:solidFill>
                  <a:srgbClr val="000000"/>
                </a:solidFill>
              </a:rPr>
              <a:t>2006</a:t>
            </a:r>
          </a:p>
        </p:txBody>
      </p:sp>
      <p:sp>
        <p:nvSpPr>
          <p:cNvPr id="13" name="ZoneTexte 4"/>
          <p:cNvSpPr txBox="1">
            <a:spLocks noChangeArrowheads="1"/>
          </p:cNvSpPr>
          <p:nvPr/>
        </p:nvSpPr>
        <p:spPr bwMode="auto">
          <a:xfrm>
            <a:off x="7177385" y="6554591"/>
            <a:ext cx="1729962" cy="35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1pPr>
            <a:lvl2pPr marL="742950" indent="-28575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2pPr>
            <a:lvl3pPr marL="1143000" indent="-22860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3pPr>
            <a:lvl4pPr marL="1600200" indent="-22860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4pPr>
            <a:lvl5pPr marL="2057400" indent="-22860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9pPr>
          </a:lstStyle>
          <a:p>
            <a:pPr algn="ctr" eaLnBrk="1" hangingPunct="1"/>
            <a:r>
              <a:rPr lang="fr-FR" altLang="fr-FR" sz="1687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From</a:t>
            </a:r>
            <a:r>
              <a:rPr lang="fr-FR" altLang="fr-FR" sz="1687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altLang="fr-FR" sz="1687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JM Chevet</a:t>
            </a:r>
          </a:p>
        </p:txBody>
      </p:sp>
    </p:spTree>
    <p:extLst>
      <p:ext uri="{BB962C8B-B14F-4D97-AF65-F5344CB8AC3E}">
        <p14:creationId xmlns:p14="http://schemas.microsoft.com/office/powerpoint/2010/main" val="494828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C2BA-BB8C-DA40-857F-2615329C5E37}"/>
              </a:ext>
            </a:extLst>
          </p:cNvPr>
          <p:cNvCxnSpPr>
            <a:cxnSpLocks/>
          </p:cNvCxnSpPr>
          <p:nvPr/>
        </p:nvCxnSpPr>
        <p:spPr>
          <a:xfrm flipH="1">
            <a:off x="0" y="1286905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6DC6998-4729-B948-86F8-073B1E1CEE77}"/>
              </a:ext>
            </a:extLst>
          </p:cNvPr>
          <p:cNvSpPr txBox="1"/>
          <p:nvPr/>
        </p:nvSpPr>
        <p:spPr>
          <a:xfrm>
            <a:off x="2122394" y="412500"/>
            <a:ext cx="7021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1907" fontAlgn="auto">
              <a:spcBef>
                <a:spcPts val="0"/>
              </a:spcBef>
              <a:spcAft>
                <a:spcPts val="0"/>
              </a:spcAft>
            </a:pP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Evolution of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sugar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content in must</a:t>
            </a:r>
            <a:endParaRPr lang="fr-FR" sz="2800" cap="small" dirty="0">
              <a:solidFill>
                <a:srgbClr val="942420"/>
              </a:solidFill>
              <a:latin typeface="Microsoft Tai Le" panose="020B0502040204020203" pitchFamily="34" charset="0"/>
              <a:ea typeface="Segoe UI Historic" panose="020B0502040204020203" pitchFamily="34" charset="0"/>
              <a:cs typeface="Microsoft Tai Le" panose="020B0502040204020203" pitchFamily="34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B3E45E9-89D5-0F44-B065-FC2F07770332}"/>
              </a:ext>
            </a:extLst>
          </p:cNvPr>
          <p:cNvCxnSpPr>
            <a:cxnSpLocks/>
          </p:cNvCxnSpPr>
          <p:nvPr/>
        </p:nvCxnSpPr>
        <p:spPr>
          <a:xfrm flipV="1">
            <a:off x="2013493" y="5304"/>
            <a:ext cx="0" cy="14301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4256906"/>
              </p:ext>
            </p:extLst>
          </p:nvPr>
        </p:nvGraphicFramePr>
        <p:xfrm>
          <a:off x="669854" y="1536493"/>
          <a:ext cx="7804292" cy="491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Graphique" r:id="rId4" imgW="8410671" imgH="4571910" progId="Excel.Sheet.8">
                  <p:embed/>
                </p:oleObj>
              </mc:Choice>
              <mc:Fallback>
                <p:oleObj name="Graphique" r:id="rId4" imgW="8410671" imgH="4571910" progId="Excel.Sheet.8">
                  <p:embed/>
                  <p:pic>
                    <p:nvPicPr>
                      <p:cNvPr id="3686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854" y="1536493"/>
                        <a:ext cx="7804292" cy="491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7177385" y="6554591"/>
            <a:ext cx="1729962" cy="35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1pPr>
            <a:lvl2pPr marL="742950" indent="-28575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2pPr>
            <a:lvl3pPr marL="1143000" indent="-22860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3pPr>
            <a:lvl4pPr marL="1600200" indent="-22860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4pPr>
            <a:lvl5pPr marL="2057400" indent="-22860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9pPr>
          </a:lstStyle>
          <a:p>
            <a:pPr algn="ctr" eaLnBrk="1" hangingPunct="1"/>
            <a:r>
              <a:rPr lang="fr-FR" altLang="fr-FR" sz="1687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From</a:t>
            </a:r>
            <a:r>
              <a:rPr lang="fr-FR" altLang="fr-FR" sz="1687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altLang="fr-FR" sz="1687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JM Chevet</a:t>
            </a:r>
          </a:p>
        </p:txBody>
      </p:sp>
    </p:spTree>
    <p:extLst>
      <p:ext uri="{BB962C8B-B14F-4D97-AF65-F5344CB8AC3E}">
        <p14:creationId xmlns:p14="http://schemas.microsoft.com/office/powerpoint/2010/main" val="252067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C2BA-BB8C-DA40-857F-2615329C5E37}"/>
              </a:ext>
            </a:extLst>
          </p:cNvPr>
          <p:cNvCxnSpPr>
            <a:cxnSpLocks/>
          </p:cNvCxnSpPr>
          <p:nvPr/>
        </p:nvCxnSpPr>
        <p:spPr>
          <a:xfrm flipH="1">
            <a:off x="0" y="1286905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6DC6998-4729-B948-86F8-073B1E1CEE77}"/>
              </a:ext>
            </a:extLst>
          </p:cNvPr>
          <p:cNvSpPr txBox="1"/>
          <p:nvPr/>
        </p:nvSpPr>
        <p:spPr>
          <a:xfrm>
            <a:off x="2122394" y="412500"/>
            <a:ext cx="7021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1907" fontAlgn="auto">
              <a:spcBef>
                <a:spcPts val="0"/>
              </a:spcBef>
              <a:spcAft>
                <a:spcPts val="0"/>
              </a:spcAft>
            </a:pPr>
            <a:r>
              <a:rPr lang="en-US" sz="2800" cap="small" dirty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Analyses of some Bordeaux 1840 by </a:t>
            </a:r>
            <a:r>
              <a:rPr lang="en-US" sz="2800" cap="small" dirty="0" err="1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Fauré</a:t>
            </a:r>
            <a:endParaRPr lang="fr-FR" sz="2800" cap="small" dirty="0">
              <a:solidFill>
                <a:srgbClr val="942420"/>
              </a:solidFill>
              <a:latin typeface="Microsoft Tai Le" panose="020B0502040204020203" pitchFamily="34" charset="0"/>
              <a:ea typeface="Segoe UI Historic" panose="020B0502040204020203" pitchFamily="34" charset="0"/>
              <a:cs typeface="Microsoft Tai Le" panose="020B0502040204020203" pitchFamily="34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B3E45E9-89D5-0F44-B065-FC2F07770332}"/>
              </a:ext>
            </a:extLst>
          </p:cNvPr>
          <p:cNvCxnSpPr>
            <a:cxnSpLocks/>
          </p:cNvCxnSpPr>
          <p:nvPr/>
        </p:nvCxnSpPr>
        <p:spPr>
          <a:xfrm flipV="1">
            <a:off x="2013493" y="5304"/>
            <a:ext cx="0" cy="14301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7973504"/>
              </p:ext>
            </p:extLst>
          </p:nvPr>
        </p:nvGraphicFramePr>
        <p:xfrm>
          <a:off x="2461803" y="1716921"/>
          <a:ext cx="4220393" cy="5029665"/>
        </p:xfrm>
        <a:graphic>
          <a:graphicData uri="http://schemas.openxmlformats.org/drawingml/2006/table">
            <a:tbl>
              <a:tblPr/>
              <a:tblGrid>
                <a:gridCol w="2324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6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321">
                <a:tc>
                  <a:txBody>
                    <a:bodyPr/>
                    <a:lstStyle/>
                    <a:p>
                      <a:pPr algn="l" fontAlgn="b"/>
                      <a:endParaRPr lang="fr-FR" sz="20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Alcool</a:t>
                      </a: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321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0" i="0" u="none" strike="noStrik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-Lafitte</a:t>
                      </a: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</a:t>
                      </a: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321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0" i="0" u="none" strike="noStrik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-Margaux</a:t>
                      </a: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8,75</a:t>
                      </a: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321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0" i="0" u="none" strike="noStrik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fr-FR" sz="2000" b="0" i="0" u="none" strike="noStrik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Latour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9,33</a:t>
                      </a: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925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0" i="0" u="none" strike="noStrik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-Haut-Brion</a:t>
                      </a: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321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 </a:t>
                      </a:r>
                      <a:r>
                        <a:rPr lang="fr-FR" sz="20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D’</a:t>
                      </a:r>
                      <a:r>
                        <a:rPr lang="fr-FR" sz="2000" b="0" i="0" u="none" strike="noStrike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estournel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321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0" i="0" u="none" strike="noStrike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fr-FR" sz="20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fr-FR" sz="2000" b="0" i="0" u="none" strike="noStrike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Brannes</a:t>
                      </a:r>
                      <a:r>
                        <a:rPr lang="fr-FR" sz="20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-Mouton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321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0" i="0" u="none" strike="noStrik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fr-FR" sz="2000" b="0" i="0" u="none" strike="noStrik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Léoville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9,15</a:t>
                      </a: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321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0" i="0" u="none" strike="noStrik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fr-FR" sz="2000" b="0" i="0" u="none" strike="noStrik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Gruaud</a:t>
                      </a:r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fr-FR" sz="2000" b="0" i="0" u="none" strike="noStrik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Larose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9,85</a:t>
                      </a: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4321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0" i="0" u="none" strike="noStrik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fr-FR" sz="2000" b="0" i="0" u="none" strike="noStrik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Cantenac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9,25</a:t>
                      </a: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4321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0" i="0" u="none" strike="noStrik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fr-FR" sz="2000" b="0" i="0" u="none" strike="noStrik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Giscours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</a:t>
                      </a: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4321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0" i="0" u="none" strike="noStrik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-La Lagune</a:t>
                      </a: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9,3</a:t>
                      </a: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4321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0" i="0" u="none" strike="noStrik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fr-FR" sz="2000" b="0" i="0" u="none" strike="noStrik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Therme</a:t>
                      </a:r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fr-FR" sz="2000" b="0" i="0" u="none" strike="noStrik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Cantenac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9,15</a:t>
                      </a: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4321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0" i="0" u="none" strike="noStrike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fr-FR" sz="20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fr-FR" sz="2000" b="0" i="0" u="none" strike="noStrike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Tronquoy</a:t>
                      </a:r>
                      <a:r>
                        <a:rPr lang="fr-FR" sz="20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-Lalande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</a:t>
                      </a: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4321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0" i="0" u="none" strike="noStrik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-Phelan</a:t>
                      </a: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9,25</a:t>
                      </a: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5218">
                <a:tc>
                  <a:txBody>
                    <a:bodyPr/>
                    <a:lstStyle/>
                    <a:p>
                      <a:endParaRPr lang="fr-FR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9" name="ZoneTexte 4"/>
          <p:cNvSpPr txBox="1">
            <a:spLocks noChangeArrowheads="1"/>
          </p:cNvSpPr>
          <p:nvPr/>
        </p:nvSpPr>
        <p:spPr bwMode="auto">
          <a:xfrm>
            <a:off x="7177385" y="6554591"/>
            <a:ext cx="1729962" cy="35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1pPr>
            <a:lvl2pPr marL="742950" indent="-28575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2pPr>
            <a:lvl3pPr marL="1143000" indent="-22860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3pPr>
            <a:lvl4pPr marL="1600200" indent="-22860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4pPr>
            <a:lvl5pPr marL="2057400" indent="-22860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9pPr>
          </a:lstStyle>
          <a:p>
            <a:pPr algn="ctr" eaLnBrk="1" hangingPunct="1"/>
            <a:r>
              <a:rPr lang="fr-FR" altLang="fr-FR" sz="1687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From</a:t>
            </a:r>
            <a:r>
              <a:rPr lang="fr-FR" altLang="fr-FR" sz="1687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altLang="fr-FR" sz="1687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JM Chevet</a:t>
            </a:r>
          </a:p>
        </p:txBody>
      </p:sp>
    </p:spTree>
    <p:extLst>
      <p:ext uri="{BB962C8B-B14F-4D97-AF65-F5344CB8AC3E}">
        <p14:creationId xmlns:p14="http://schemas.microsoft.com/office/powerpoint/2010/main" val="3754027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C2BA-BB8C-DA40-857F-2615329C5E37}"/>
              </a:ext>
            </a:extLst>
          </p:cNvPr>
          <p:cNvCxnSpPr>
            <a:cxnSpLocks/>
          </p:cNvCxnSpPr>
          <p:nvPr/>
        </p:nvCxnSpPr>
        <p:spPr>
          <a:xfrm flipH="1">
            <a:off x="0" y="1286905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6DC6998-4729-B948-86F8-073B1E1CEE77}"/>
              </a:ext>
            </a:extLst>
          </p:cNvPr>
          <p:cNvSpPr txBox="1"/>
          <p:nvPr/>
        </p:nvSpPr>
        <p:spPr>
          <a:xfrm>
            <a:off x="2096972" y="243330"/>
            <a:ext cx="70216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1907" fontAlgn="auto">
              <a:spcBef>
                <a:spcPts val="0"/>
              </a:spcBef>
              <a:spcAft>
                <a:spcPts val="0"/>
              </a:spcAft>
            </a:pPr>
            <a:r>
              <a:rPr lang="en-US" sz="2800" cap="small" dirty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Compared evolution of sugar content and carbon dioxide concentration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B3E45E9-89D5-0F44-B065-FC2F07770332}"/>
              </a:ext>
            </a:extLst>
          </p:cNvPr>
          <p:cNvCxnSpPr>
            <a:cxnSpLocks/>
          </p:cNvCxnSpPr>
          <p:nvPr/>
        </p:nvCxnSpPr>
        <p:spPr>
          <a:xfrm flipV="1">
            <a:off x="2013493" y="5304"/>
            <a:ext cx="0" cy="14301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688703" y="1628552"/>
          <a:ext cx="8078018" cy="4469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Worksheet" r:id="rId4" imgW="8401202" imgH="4648200" progId="Excel.Sheet.8">
                  <p:embed/>
                </p:oleObj>
              </mc:Choice>
              <mc:Fallback>
                <p:oleObj name="Worksheet" r:id="rId4" imgW="8401202" imgH="4648200" progId="Excel.Sheet.8">
                  <p:embed/>
                  <p:pic>
                    <p:nvPicPr>
                      <p:cNvPr id="4096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703" y="1628552"/>
                        <a:ext cx="8078018" cy="44693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7177385" y="6554591"/>
            <a:ext cx="1729962" cy="35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1pPr>
            <a:lvl2pPr marL="742950" indent="-28575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2pPr>
            <a:lvl3pPr marL="1143000" indent="-22860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3pPr>
            <a:lvl4pPr marL="1600200" indent="-22860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4pPr>
            <a:lvl5pPr marL="2057400" indent="-22860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9pPr>
          </a:lstStyle>
          <a:p>
            <a:pPr algn="ctr" eaLnBrk="1" hangingPunct="1"/>
            <a:r>
              <a:rPr lang="fr-FR" altLang="fr-FR" sz="1687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From</a:t>
            </a:r>
            <a:r>
              <a:rPr lang="fr-FR" altLang="fr-FR" sz="1687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altLang="fr-FR" sz="1687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JM Chevet</a:t>
            </a:r>
          </a:p>
        </p:txBody>
      </p:sp>
    </p:spTree>
    <p:extLst>
      <p:ext uri="{BB962C8B-B14F-4D97-AF65-F5344CB8AC3E}">
        <p14:creationId xmlns:p14="http://schemas.microsoft.com/office/powerpoint/2010/main" val="1309090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C2BA-BB8C-DA40-857F-2615329C5E37}"/>
              </a:ext>
            </a:extLst>
          </p:cNvPr>
          <p:cNvCxnSpPr>
            <a:cxnSpLocks/>
          </p:cNvCxnSpPr>
          <p:nvPr/>
        </p:nvCxnSpPr>
        <p:spPr>
          <a:xfrm flipH="1">
            <a:off x="0" y="1286905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6DC6998-4729-B948-86F8-073B1E1CEE77}"/>
              </a:ext>
            </a:extLst>
          </p:cNvPr>
          <p:cNvSpPr txBox="1"/>
          <p:nvPr/>
        </p:nvSpPr>
        <p:spPr>
          <a:xfrm>
            <a:off x="2122394" y="412500"/>
            <a:ext cx="7021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1907" fontAlgn="auto">
              <a:spcBef>
                <a:spcPts val="0"/>
              </a:spcBef>
              <a:spcAft>
                <a:spcPts val="0"/>
              </a:spcAft>
            </a:pPr>
            <a:r>
              <a:rPr lang="en-US" sz="2800" cap="small" dirty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Evolution of grape yields in a </a:t>
            </a:r>
            <a:r>
              <a:rPr lang="en-US" sz="2800" cap="small" dirty="0" err="1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Médoc</a:t>
            </a:r>
            <a:r>
              <a:rPr lang="en-US" sz="2800" cap="small" dirty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estate 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B3E45E9-89D5-0F44-B065-FC2F07770332}"/>
              </a:ext>
            </a:extLst>
          </p:cNvPr>
          <p:cNvCxnSpPr>
            <a:cxnSpLocks/>
          </p:cNvCxnSpPr>
          <p:nvPr/>
        </p:nvCxnSpPr>
        <p:spPr>
          <a:xfrm flipV="1">
            <a:off x="2013493" y="5304"/>
            <a:ext cx="0" cy="14301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7983807"/>
              </p:ext>
            </p:extLst>
          </p:nvPr>
        </p:nvGraphicFramePr>
        <p:xfrm>
          <a:off x="457646" y="1370746"/>
          <a:ext cx="8291215" cy="4969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Graphique" r:id="rId4" imgW="8372322" imgH="4638740" progId="Excel.Sheet.8">
                  <p:embed/>
                </p:oleObj>
              </mc:Choice>
              <mc:Fallback>
                <p:oleObj name="Graphique" r:id="rId4" imgW="8372322" imgH="4638740" progId="Excel.Sheet.8">
                  <p:embed/>
                  <p:pic>
                    <p:nvPicPr>
                      <p:cNvPr id="3891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646" y="1370746"/>
                        <a:ext cx="8291215" cy="49693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7177385" y="6554591"/>
            <a:ext cx="1729962" cy="35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1pPr>
            <a:lvl2pPr marL="742950" indent="-28575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2pPr>
            <a:lvl3pPr marL="1143000" indent="-22860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3pPr>
            <a:lvl4pPr marL="1600200" indent="-22860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4pPr>
            <a:lvl5pPr marL="2057400" indent="-22860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9pPr>
          </a:lstStyle>
          <a:p>
            <a:pPr algn="ctr" eaLnBrk="1" hangingPunct="1"/>
            <a:r>
              <a:rPr lang="fr-FR" altLang="fr-FR" sz="1687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From</a:t>
            </a:r>
            <a:r>
              <a:rPr lang="fr-FR" altLang="fr-FR" sz="1687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altLang="fr-FR" sz="1687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JM Chevet</a:t>
            </a:r>
          </a:p>
        </p:txBody>
      </p:sp>
    </p:spTree>
    <p:extLst>
      <p:ext uri="{BB962C8B-B14F-4D97-AF65-F5344CB8AC3E}">
        <p14:creationId xmlns:p14="http://schemas.microsoft.com/office/powerpoint/2010/main" val="3884161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C2BA-BB8C-DA40-857F-2615329C5E37}"/>
              </a:ext>
            </a:extLst>
          </p:cNvPr>
          <p:cNvCxnSpPr>
            <a:cxnSpLocks/>
          </p:cNvCxnSpPr>
          <p:nvPr/>
        </p:nvCxnSpPr>
        <p:spPr>
          <a:xfrm flipH="1">
            <a:off x="0" y="1286905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6DC6998-4729-B948-86F8-073B1E1CEE77}"/>
              </a:ext>
            </a:extLst>
          </p:cNvPr>
          <p:cNvSpPr txBox="1"/>
          <p:nvPr/>
        </p:nvSpPr>
        <p:spPr>
          <a:xfrm>
            <a:off x="2122394" y="412500"/>
            <a:ext cx="7021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1907" fontAlgn="auto">
              <a:spcBef>
                <a:spcPts val="0"/>
              </a:spcBef>
              <a:spcAft>
                <a:spcPts val="0"/>
              </a:spcAft>
            </a:pP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Over one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century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,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some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evolutions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...</a:t>
            </a:r>
            <a:endParaRPr lang="fr-FR" sz="2800" cap="small" dirty="0">
              <a:solidFill>
                <a:srgbClr val="942420"/>
              </a:solidFill>
              <a:latin typeface="Microsoft Tai Le" panose="020B0502040204020203" pitchFamily="34" charset="0"/>
              <a:ea typeface="Segoe UI Historic" panose="020B0502040204020203" pitchFamily="34" charset="0"/>
              <a:cs typeface="Microsoft Tai Le" panose="020B0502040204020203" pitchFamily="34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B3E45E9-89D5-0F44-B065-FC2F07770332}"/>
              </a:ext>
            </a:extLst>
          </p:cNvPr>
          <p:cNvCxnSpPr>
            <a:cxnSpLocks/>
          </p:cNvCxnSpPr>
          <p:nvPr/>
        </p:nvCxnSpPr>
        <p:spPr>
          <a:xfrm flipV="1">
            <a:off x="2013493" y="5304"/>
            <a:ext cx="0" cy="14301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280698"/>
              </p:ext>
            </p:extLst>
          </p:nvPr>
        </p:nvGraphicFramePr>
        <p:xfrm>
          <a:off x="357188" y="1557192"/>
          <a:ext cx="8429625" cy="3943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Feuille de calcul" r:id="rId4" imgW="6553156" imgH="2133670" progId="Excel.Sheet.8">
                  <p:embed/>
                </p:oleObj>
              </mc:Choice>
              <mc:Fallback>
                <p:oleObj name="Feuille de calcul" r:id="rId4" imgW="6553156" imgH="2133670" progId="Excel.Sheet.8">
                  <p:embed/>
                  <p:pic>
                    <p:nvPicPr>
                      <p:cNvPr id="4198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8" y="1557192"/>
                        <a:ext cx="8429625" cy="39435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67432" y="3378773"/>
            <a:ext cx="8708678" cy="2176611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algn="ctr">
              <a:defRPr sz="3600">
                <a:solidFill>
                  <a:schemeClr val="tx1"/>
                </a:solidFill>
                <a:latin typeface="Gill Sans" charset="0"/>
                <a:cs typeface="Heiti SC Light" charset="0"/>
                <a:sym typeface="Gill Sans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Gill Sans" charset="0"/>
                <a:cs typeface="Heiti SC Light" charset="0"/>
                <a:sym typeface="Gill Sans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 Sans" charset="0"/>
                <a:cs typeface="Heiti SC Light" charset="0"/>
                <a:sym typeface="Gill Sans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 Sans" charset="0"/>
                <a:cs typeface="Heiti SC Light" charset="0"/>
                <a:sym typeface="Gill Sans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 Sans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endParaRPr lang="fr-FR" altLang="fr-FR" sz="3867">
              <a:solidFill>
                <a:srgbClr val="000000"/>
              </a:solidFill>
              <a:latin typeface="Helvetica Neue" charset="0"/>
              <a:sym typeface="Helvetica Neue" charset="0"/>
            </a:endParaRPr>
          </a:p>
        </p:txBody>
      </p:sp>
      <p:pic>
        <p:nvPicPr>
          <p:cNvPr id="9" name="Espace réservé du contenu 3" descr="Vendange-Médoc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46" y="3712522"/>
            <a:ext cx="3658807" cy="2845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Espace réservé du contenu 3" descr="Le-Labour-Médoc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587" y="3712522"/>
            <a:ext cx="3954736" cy="251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7177385" y="6554591"/>
            <a:ext cx="1729962" cy="35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1pPr>
            <a:lvl2pPr marL="742950" indent="-28575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2pPr>
            <a:lvl3pPr marL="1143000" indent="-22860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3pPr>
            <a:lvl4pPr marL="1600200" indent="-22860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4pPr>
            <a:lvl5pPr marL="2057400" indent="-22860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9pPr>
          </a:lstStyle>
          <a:p>
            <a:pPr algn="ctr" eaLnBrk="1" hangingPunct="1"/>
            <a:r>
              <a:rPr lang="fr-FR" altLang="fr-FR" sz="1687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From</a:t>
            </a:r>
            <a:r>
              <a:rPr lang="fr-FR" altLang="fr-FR" sz="1687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altLang="fr-FR" sz="1687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JM Chevet</a:t>
            </a:r>
          </a:p>
        </p:txBody>
      </p:sp>
    </p:spTree>
    <p:extLst>
      <p:ext uri="{BB962C8B-B14F-4D97-AF65-F5344CB8AC3E}">
        <p14:creationId xmlns:p14="http://schemas.microsoft.com/office/powerpoint/2010/main" val="1505164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C2BA-BB8C-DA40-857F-2615329C5E37}"/>
              </a:ext>
            </a:extLst>
          </p:cNvPr>
          <p:cNvCxnSpPr>
            <a:cxnSpLocks/>
          </p:cNvCxnSpPr>
          <p:nvPr/>
        </p:nvCxnSpPr>
        <p:spPr>
          <a:xfrm flipH="1">
            <a:off x="0" y="1286905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6DC6998-4729-B948-86F8-073B1E1CEE77}"/>
              </a:ext>
            </a:extLst>
          </p:cNvPr>
          <p:cNvSpPr txBox="1"/>
          <p:nvPr/>
        </p:nvSpPr>
        <p:spPr>
          <a:xfrm>
            <a:off x="2122394" y="412500"/>
            <a:ext cx="7021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1907" fontAlgn="auto">
              <a:spcBef>
                <a:spcPts val="0"/>
              </a:spcBef>
              <a:spcAft>
                <a:spcPts val="0"/>
              </a:spcAft>
            </a:pP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Consumers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and global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warming</a:t>
            </a:r>
            <a:endParaRPr lang="fr-FR" sz="2800" cap="small" dirty="0">
              <a:solidFill>
                <a:srgbClr val="942420"/>
              </a:solidFill>
              <a:latin typeface="Microsoft Tai Le" panose="020B0502040204020203" pitchFamily="34" charset="0"/>
              <a:ea typeface="Segoe UI Historic" panose="020B0502040204020203" pitchFamily="34" charset="0"/>
              <a:cs typeface="Microsoft Tai Le" panose="020B0502040204020203" pitchFamily="34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B3E45E9-89D5-0F44-B065-FC2F07770332}"/>
              </a:ext>
            </a:extLst>
          </p:cNvPr>
          <p:cNvCxnSpPr>
            <a:cxnSpLocks/>
          </p:cNvCxnSpPr>
          <p:nvPr/>
        </p:nvCxnSpPr>
        <p:spPr>
          <a:xfrm flipV="1">
            <a:off x="2013493" y="5304"/>
            <a:ext cx="0" cy="14301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6" descr="http://avis-vin.lefigaro.fr/var/img/110/27323-650x330-650-fav-papier-intro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379" y="4436939"/>
            <a:ext cx="2700000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8" descr="ecole-du-vin-ok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379" y="2064989"/>
            <a:ext cx="2700000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790278" y="4292948"/>
            <a:ext cx="3718099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914353">
              <a:defRPr/>
            </a:pPr>
            <a:r>
              <a:rPr lang="fr-FR" sz="2400" b="1" dirty="0" err="1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Economical</a:t>
            </a:r>
            <a:r>
              <a:rPr lang="fr-FR" sz="2400" b="1" dirty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400" b="1" dirty="0" err="1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evaluation</a:t>
            </a:r>
            <a:endParaRPr lang="fr-FR" sz="2400" b="1" dirty="0">
              <a:solidFill>
                <a:prstClr val="black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algn="ctr" defTabSz="914353">
              <a:defRPr/>
            </a:pPr>
            <a:r>
              <a:rPr lang="fr-FR" sz="2400" dirty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(</a:t>
            </a:r>
            <a:r>
              <a:rPr lang="fr-FR" sz="2400" dirty="0" err="1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Willingness</a:t>
            </a:r>
            <a:r>
              <a:rPr lang="fr-FR" sz="2400" dirty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to </a:t>
            </a:r>
            <a:r>
              <a:rPr lang="fr-FR" sz="2400" dirty="0" err="1" smtClean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pay</a:t>
            </a:r>
            <a:r>
              <a:rPr lang="fr-FR" sz="2400" dirty="0" smtClean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WTP) </a:t>
            </a:r>
            <a:endParaRPr lang="fr-FR" sz="2400" dirty="0">
              <a:solidFill>
                <a:prstClr val="black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033611" y="1682401"/>
            <a:ext cx="3474765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914353">
              <a:spcAft>
                <a:spcPts val="600"/>
              </a:spcAft>
              <a:defRPr/>
            </a:pPr>
            <a:r>
              <a:rPr lang="fr-FR" sz="2400" b="1" dirty="0" err="1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Sensory</a:t>
            </a:r>
            <a:r>
              <a:rPr lang="fr-FR" sz="2400" b="1" dirty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400" b="1" dirty="0" err="1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evaluation</a:t>
            </a:r>
            <a:r>
              <a:rPr lang="fr-FR" sz="2400" b="1" dirty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400" dirty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(</a:t>
            </a:r>
            <a:r>
              <a:rPr lang="fr-FR" sz="2400" dirty="0" err="1" smtClean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hedonic</a:t>
            </a:r>
            <a:r>
              <a:rPr lang="fr-FR" sz="2400" dirty="0" smtClean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400" dirty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rates)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68018" y="2632296"/>
            <a:ext cx="54325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882" indent="-342882" defTabSz="914353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fr-FR" sz="2400" dirty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How do </a:t>
            </a:r>
            <a:r>
              <a:rPr lang="fr-FR" sz="2400" dirty="0" err="1" smtClean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regular</a:t>
            </a:r>
            <a:r>
              <a:rPr lang="fr-FR" sz="2400" dirty="0" smtClean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400" dirty="0" err="1" smtClean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consumers</a:t>
            </a:r>
            <a:r>
              <a:rPr lang="fr-FR" sz="2400" dirty="0" smtClean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react</a:t>
            </a:r>
            <a:r>
              <a:rPr lang="fr-FR" sz="2400" dirty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to modifications of </a:t>
            </a:r>
            <a:r>
              <a:rPr lang="fr-FR" sz="2400" dirty="0" err="1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wine</a:t>
            </a:r>
            <a:r>
              <a:rPr lang="fr-FR" sz="2400" dirty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charactersistics</a:t>
            </a:r>
            <a:r>
              <a:rPr lang="fr-FR" sz="2400" dirty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? </a:t>
            </a:r>
          </a:p>
        </p:txBody>
      </p:sp>
      <p:sp>
        <p:nvSpPr>
          <p:cNvPr id="57" name="Rectangle 1"/>
          <p:cNvSpPr>
            <a:spLocks noChangeArrowheads="1"/>
          </p:cNvSpPr>
          <p:nvPr/>
        </p:nvSpPr>
        <p:spPr bwMode="auto">
          <a:xfrm>
            <a:off x="282529" y="5290840"/>
            <a:ext cx="54180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882" indent="-342882" defTabSz="914353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fr-FR" altLang="fr-FR" sz="2400" dirty="0" err="1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What</a:t>
            </a:r>
            <a:r>
              <a:rPr lang="fr-FR" altLang="fr-FR" sz="2400" dirty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altLang="fr-FR" sz="2400" dirty="0" err="1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kind</a:t>
            </a:r>
            <a:r>
              <a:rPr lang="fr-FR" altLang="fr-FR" sz="2400" dirty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of </a:t>
            </a:r>
            <a:r>
              <a:rPr lang="fr-FR" altLang="fr-FR" sz="2400" dirty="0" err="1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purchasing</a:t>
            </a:r>
            <a:r>
              <a:rPr lang="fr-FR" altLang="fr-FR" sz="2400" dirty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altLang="fr-FR" sz="2400" dirty="0" err="1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behaviour</a:t>
            </a:r>
            <a:r>
              <a:rPr lang="fr-FR" altLang="fr-FR" sz="2400" dirty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altLang="fr-FR" sz="2400" dirty="0" err="1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can</a:t>
            </a:r>
            <a:r>
              <a:rPr lang="fr-FR" altLang="fr-FR" sz="2400" dirty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altLang="fr-FR" sz="2400" dirty="0" err="1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we</a:t>
            </a:r>
            <a:r>
              <a:rPr lang="fr-FR" altLang="fr-FR" sz="2400" dirty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altLang="fr-FR" sz="2400" dirty="0" err="1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predict</a:t>
            </a:r>
            <a:r>
              <a:rPr lang="fr-FR" altLang="fr-FR" sz="2400" dirty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for </a:t>
            </a:r>
            <a:r>
              <a:rPr lang="fr-FR" altLang="fr-FR" sz="2400" dirty="0" err="1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wines</a:t>
            </a:r>
            <a:r>
              <a:rPr lang="fr-FR" altLang="fr-FR" sz="2400" dirty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altLang="fr-FR" sz="2400" dirty="0" err="1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from</a:t>
            </a:r>
            <a:r>
              <a:rPr lang="fr-FR" altLang="fr-FR" sz="2400" dirty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global </a:t>
            </a:r>
            <a:r>
              <a:rPr lang="fr-FR" altLang="fr-FR" sz="2400" dirty="0" err="1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warming</a:t>
            </a:r>
            <a:r>
              <a:rPr lang="fr-FR" altLang="fr-FR" sz="2400" dirty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?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5919384" y="6549499"/>
            <a:ext cx="3140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Tempère et al., Food </a:t>
            </a:r>
            <a:r>
              <a:rPr lang="fr-FR" sz="1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Qual</a:t>
            </a:r>
            <a:r>
              <a:rPr lang="fr-FR" sz="1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. </a:t>
            </a:r>
            <a:r>
              <a:rPr lang="fr-FR" sz="1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Pref</a:t>
            </a:r>
            <a:r>
              <a:rPr lang="fr-FR" sz="1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., 2019</a:t>
            </a:r>
            <a:endParaRPr lang="fr-FR" sz="14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739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C2BA-BB8C-DA40-857F-2615329C5E37}"/>
              </a:ext>
            </a:extLst>
          </p:cNvPr>
          <p:cNvCxnSpPr>
            <a:cxnSpLocks/>
          </p:cNvCxnSpPr>
          <p:nvPr/>
        </p:nvCxnSpPr>
        <p:spPr>
          <a:xfrm flipH="1">
            <a:off x="0" y="1286905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6DC6998-4729-B948-86F8-073B1E1CEE77}"/>
              </a:ext>
            </a:extLst>
          </p:cNvPr>
          <p:cNvSpPr txBox="1"/>
          <p:nvPr/>
        </p:nvSpPr>
        <p:spPr>
          <a:xfrm>
            <a:off x="2122394" y="412500"/>
            <a:ext cx="7021606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1907" fontAlgn="auto">
              <a:spcBef>
                <a:spcPts val="0"/>
              </a:spcBef>
              <a:spcAft>
                <a:spcPts val="0"/>
              </a:spcAft>
            </a:pPr>
            <a:r>
              <a:rPr lang="fr-FR" sz="275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Selection</a:t>
            </a:r>
            <a:r>
              <a:rPr lang="fr-FR" sz="275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of </a:t>
            </a:r>
            <a:r>
              <a:rPr lang="fr-FR" sz="275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three</a:t>
            </a:r>
            <a:r>
              <a:rPr lang="fr-FR" sz="275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75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wines</a:t>
            </a:r>
            <a:r>
              <a:rPr lang="fr-FR" sz="275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75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from</a:t>
            </a:r>
            <a:r>
              <a:rPr lang="fr-FR" sz="275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the </a:t>
            </a:r>
            <a:r>
              <a:rPr lang="fr-FR" sz="275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same</a:t>
            </a:r>
            <a:r>
              <a:rPr lang="fr-FR" sz="275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AOC</a:t>
            </a:r>
            <a:endParaRPr lang="fr-FR" sz="2750" cap="small" dirty="0">
              <a:solidFill>
                <a:srgbClr val="942420"/>
              </a:solidFill>
              <a:latin typeface="Microsoft Tai Le" panose="020B0502040204020203" pitchFamily="34" charset="0"/>
              <a:ea typeface="Segoe UI Historic" panose="020B0502040204020203" pitchFamily="34" charset="0"/>
              <a:cs typeface="Microsoft Tai Le" panose="020B0502040204020203" pitchFamily="34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B3E45E9-89D5-0F44-B065-FC2F07770332}"/>
              </a:ext>
            </a:extLst>
          </p:cNvPr>
          <p:cNvCxnSpPr>
            <a:cxnSpLocks/>
          </p:cNvCxnSpPr>
          <p:nvPr/>
        </p:nvCxnSpPr>
        <p:spPr>
          <a:xfrm flipV="1">
            <a:off x="2013493" y="5304"/>
            <a:ext cx="0" cy="14301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01" y="3917968"/>
            <a:ext cx="4224105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8" y="3834909"/>
            <a:ext cx="4239766" cy="26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511" y="2628384"/>
            <a:ext cx="447601" cy="144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1"/>
          <p:cNvSpPr>
            <a:spLocks noChangeArrowheads="1"/>
          </p:cNvSpPr>
          <p:nvPr/>
        </p:nvSpPr>
        <p:spPr bwMode="auto">
          <a:xfrm>
            <a:off x="5894712" y="1491386"/>
            <a:ext cx="27993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353">
              <a:defRPr/>
            </a:pPr>
            <a:r>
              <a:rPr lang="fr-FR" altLang="fr-FR" dirty="0" err="1" smtClean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Wine</a:t>
            </a:r>
            <a:r>
              <a:rPr lang="fr-FR" altLang="fr-FR" dirty="0" smtClean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C</a:t>
            </a:r>
            <a:endParaRPr lang="fr-FR" altLang="fr-FR" dirty="0">
              <a:solidFill>
                <a:prstClr val="black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algn="ctr" defTabSz="914353">
              <a:defRPr/>
            </a:pPr>
            <a:r>
              <a:rPr lang="fr-FR" altLang="fr-FR" dirty="0" err="1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Jammy</a:t>
            </a:r>
            <a:r>
              <a:rPr lang="fr-FR" altLang="fr-FR" dirty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, over-ripe fruits</a:t>
            </a:r>
          </a:p>
        </p:txBody>
      </p:sp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816" y="2628384"/>
            <a:ext cx="449833" cy="14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5"/>
          <p:cNvSpPr>
            <a:spLocks noChangeArrowheads="1"/>
          </p:cNvSpPr>
          <p:nvPr/>
        </p:nvSpPr>
        <p:spPr bwMode="auto">
          <a:xfrm>
            <a:off x="3661172" y="1491386"/>
            <a:ext cx="23998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353">
              <a:defRPr/>
            </a:pPr>
            <a:r>
              <a:rPr lang="fr-FR" altLang="fr-FR" dirty="0" err="1" smtClean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Wine</a:t>
            </a:r>
            <a:r>
              <a:rPr lang="fr-FR" altLang="fr-FR" dirty="0" smtClean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B</a:t>
            </a:r>
            <a:endParaRPr lang="fr-FR" altLang="fr-FR" dirty="0">
              <a:solidFill>
                <a:prstClr val="black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algn="ctr" defTabSz="914353">
              <a:defRPr/>
            </a:pPr>
            <a:r>
              <a:rPr lang="fr-FR" altLang="fr-FR" dirty="0" err="1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Intermediate</a:t>
            </a:r>
            <a:endParaRPr lang="fr-FR" altLang="fr-FR" dirty="0">
              <a:solidFill>
                <a:prstClr val="black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455" y="2628384"/>
            <a:ext cx="449833" cy="143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1295988" y="1491386"/>
            <a:ext cx="21598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353">
              <a:defRPr/>
            </a:pPr>
            <a:r>
              <a:rPr lang="fr-FR" altLang="fr-FR" dirty="0" err="1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Wine</a:t>
            </a:r>
            <a:r>
              <a:rPr lang="fr-FR" altLang="fr-FR" dirty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A</a:t>
            </a:r>
          </a:p>
          <a:p>
            <a:pPr algn="ctr" defTabSz="914353">
              <a:defRPr/>
            </a:pPr>
            <a:r>
              <a:rPr lang="fr-FR" altLang="fr-FR" dirty="0" err="1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Fresh</a:t>
            </a:r>
            <a:r>
              <a:rPr lang="fr-FR" altLang="fr-FR" dirty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fruit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436" y="3245648"/>
            <a:ext cx="956592" cy="47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591" y="3269088"/>
            <a:ext cx="1019100" cy="43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6"/>
          <p:cNvSpPr txBox="1">
            <a:spLocks noChangeArrowheads="1"/>
          </p:cNvSpPr>
          <p:nvPr/>
        </p:nvSpPr>
        <p:spPr bwMode="auto">
          <a:xfrm>
            <a:off x="1456582" y="6139479"/>
            <a:ext cx="75455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353">
              <a:defRPr/>
            </a:pPr>
            <a:r>
              <a:rPr lang="fr-FR" altLang="fr-FR" sz="5400" dirty="0">
                <a:solidFill>
                  <a:prstClr val="black"/>
                </a:solidFill>
                <a:latin typeface="Calibri"/>
              </a:rPr>
              <a:t>+</a:t>
            </a: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121176" y="6370311"/>
            <a:ext cx="6669361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53">
              <a:spcBef>
                <a:spcPct val="0"/>
              </a:spcBef>
              <a:buNone/>
              <a:defRPr/>
            </a:pPr>
            <a:r>
              <a:rPr lang="fr-FR" altLang="fr-FR" sz="2400" dirty="0" err="1">
                <a:solidFill>
                  <a:prstClr val="black"/>
                </a:solidFill>
              </a:rPr>
              <a:t>Wine</a:t>
            </a:r>
            <a:r>
              <a:rPr lang="fr-FR" altLang="fr-FR" sz="2400" dirty="0">
                <a:solidFill>
                  <a:prstClr val="black"/>
                </a:solidFill>
              </a:rPr>
              <a:t> A’ : °A’ =°A + </a:t>
            </a:r>
            <a:r>
              <a:rPr lang="fr-FR" altLang="fr-FR" sz="2400" dirty="0" smtClean="0">
                <a:solidFill>
                  <a:prstClr val="black"/>
                </a:solidFill>
              </a:rPr>
              <a:t>1,3%                 </a:t>
            </a:r>
            <a:endParaRPr lang="fr-FR" altLang="fr-FR" sz="2400" dirty="0">
              <a:solidFill>
                <a:prstClr val="black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222278" y="2200167"/>
            <a:ext cx="1277642" cy="369332"/>
          </a:xfrm>
          <a:prstGeom prst="rect">
            <a:avLst/>
          </a:prstGeom>
          <a:noFill/>
          <a:ln w="6350">
            <a:solidFill>
              <a:srgbClr val="94242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914353">
              <a:defRPr/>
            </a:pPr>
            <a:r>
              <a:rPr lang="fr-FR" altLang="fr-FR" b="1" dirty="0">
                <a:solidFill>
                  <a:schemeClr val="tx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14,4% vol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661809" y="2200167"/>
            <a:ext cx="1265153" cy="369332"/>
          </a:xfrm>
          <a:prstGeom prst="rect">
            <a:avLst/>
          </a:prstGeom>
          <a:noFill/>
          <a:ln w="6350">
            <a:solidFill>
              <a:srgbClr val="94242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914353">
              <a:defRPr/>
            </a:pPr>
            <a:r>
              <a:rPr lang="fr-FR" altLang="fr-FR" b="1" dirty="0">
                <a:solidFill>
                  <a:schemeClr val="tx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15,2% vol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1748149" y="2200167"/>
            <a:ext cx="1255547" cy="369332"/>
          </a:xfrm>
          <a:prstGeom prst="rect">
            <a:avLst/>
          </a:prstGeom>
          <a:noFill/>
          <a:ln w="6350">
            <a:solidFill>
              <a:srgbClr val="94242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914353">
              <a:defRPr/>
            </a:pPr>
            <a:r>
              <a:rPr lang="fr-FR" altLang="fr-FR" b="1" dirty="0">
                <a:solidFill>
                  <a:schemeClr val="tx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13,9% vol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5919384" y="6549499"/>
            <a:ext cx="3140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Tempère et al., Food </a:t>
            </a:r>
            <a:r>
              <a:rPr lang="fr-FR" sz="1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Qual</a:t>
            </a:r>
            <a:r>
              <a:rPr lang="fr-FR" sz="1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. </a:t>
            </a:r>
            <a:r>
              <a:rPr lang="fr-FR" sz="1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Pref</a:t>
            </a:r>
            <a:r>
              <a:rPr lang="fr-FR" sz="1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., 2019</a:t>
            </a:r>
            <a:endParaRPr lang="fr-FR" sz="14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190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C2BA-BB8C-DA40-857F-2615329C5E37}"/>
              </a:ext>
            </a:extLst>
          </p:cNvPr>
          <p:cNvCxnSpPr>
            <a:cxnSpLocks/>
          </p:cNvCxnSpPr>
          <p:nvPr/>
        </p:nvCxnSpPr>
        <p:spPr>
          <a:xfrm flipH="1">
            <a:off x="0" y="1286905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6DC6998-4729-B948-86F8-073B1E1CEE77}"/>
              </a:ext>
            </a:extLst>
          </p:cNvPr>
          <p:cNvSpPr txBox="1"/>
          <p:nvPr/>
        </p:nvSpPr>
        <p:spPr>
          <a:xfrm>
            <a:off x="2122394" y="412503"/>
            <a:ext cx="7021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1907" fontAlgn="auto">
              <a:spcBef>
                <a:spcPts val="0"/>
              </a:spcBef>
              <a:spcAft>
                <a:spcPts val="0"/>
              </a:spcAft>
            </a:pP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Variety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vs Terroir</a:t>
            </a:r>
            <a:endParaRPr lang="fr-FR" sz="2800" cap="small" dirty="0">
              <a:solidFill>
                <a:srgbClr val="942420"/>
              </a:solidFill>
              <a:latin typeface="Microsoft Tai Le" panose="020B0502040204020203" pitchFamily="34" charset="0"/>
              <a:ea typeface="Segoe UI Historic" panose="020B0502040204020203" pitchFamily="34" charset="0"/>
              <a:cs typeface="Microsoft Tai Le" panose="020B0502040204020203" pitchFamily="34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B3E45E9-89D5-0F44-B065-FC2F07770332}"/>
              </a:ext>
            </a:extLst>
          </p:cNvPr>
          <p:cNvCxnSpPr>
            <a:cxnSpLocks/>
          </p:cNvCxnSpPr>
          <p:nvPr/>
        </p:nvCxnSpPr>
        <p:spPr>
          <a:xfrm flipV="1">
            <a:off x="2013493" y="5304"/>
            <a:ext cx="0" cy="14301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21" y="2413947"/>
            <a:ext cx="4605230" cy="4029576"/>
          </a:xfrm>
          <a:prstGeom prst="rect">
            <a:avLst/>
          </a:prstGeom>
        </p:spPr>
      </p:pic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C7CBE1D4-F27E-C246-8F2C-E28F94337E35}"/>
              </a:ext>
            </a:extLst>
          </p:cNvPr>
          <p:cNvCxnSpPr/>
          <p:nvPr/>
        </p:nvCxnSpPr>
        <p:spPr>
          <a:xfrm>
            <a:off x="4563591" y="1816594"/>
            <a:ext cx="0" cy="3456000"/>
          </a:xfrm>
          <a:prstGeom prst="line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74CFE044-6BEE-374D-A1E0-07E54F981B05}"/>
              </a:ext>
            </a:extLst>
          </p:cNvPr>
          <p:cNvCxnSpPr>
            <a:cxnSpLocks/>
          </p:cNvCxnSpPr>
          <p:nvPr/>
        </p:nvCxnSpPr>
        <p:spPr>
          <a:xfrm flipH="1">
            <a:off x="3460813" y="2115270"/>
            <a:ext cx="2240280" cy="0"/>
          </a:xfrm>
          <a:prstGeom prst="line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Imag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015" y="2939628"/>
            <a:ext cx="4037074" cy="268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05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C2BA-BB8C-DA40-857F-2615329C5E37}"/>
              </a:ext>
            </a:extLst>
          </p:cNvPr>
          <p:cNvCxnSpPr>
            <a:cxnSpLocks/>
          </p:cNvCxnSpPr>
          <p:nvPr/>
        </p:nvCxnSpPr>
        <p:spPr>
          <a:xfrm flipH="1">
            <a:off x="0" y="1286905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6DC6998-4729-B948-86F8-073B1E1CEE77}"/>
              </a:ext>
            </a:extLst>
          </p:cNvPr>
          <p:cNvSpPr txBox="1"/>
          <p:nvPr/>
        </p:nvSpPr>
        <p:spPr>
          <a:xfrm>
            <a:off x="2122394" y="412500"/>
            <a:ext cx="7021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1907" fontAlgn="auto">
              <a:spcBef>
                <a:spcPts val="0"/>
              </a:spcBef>
              <a:spcAft>
                <a:spcPts val="0"/>
              </a:spcAft>
            </a:pP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Results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of the first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experience</a:t>
            </a:r>
            <a:endParaRPr lang="fr-FR" sz="2800" cap="small" dirty="0">
              <a:solidFill>
                <a:srgbClr val="942420"/>
              </a:solidFill>
              <a:latin typeface="Microsoft Tai Le" panose="020B0502040204020203" pitchFamily="34" charset="0"/>
              <a:ea typeface="Segoe UI Historic" panose="020B0502040204020203" pitchFamily="34" charset="0"/>
              <a:cs typeface="Microsoft Tai Le" panose="020B0502040204020203" pitchFamily="34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B3E45E9-89D5-0F44-B065-FC2F07770332}"/>
              </a:ext>
            </a:extLst>
          </p:cNvPr>
          <p:cNvCxnSpPr>
            <a:cxnSpLocks/>
          </p:cNvCxnSpPr>
          <p:nvPr/>
        </p:nvCxnSpPr>
        <p:spPr>
          <a:xfrm flipV="1">
            <a:off x="2013493" y="5304"/>
            <a:ext cx="0" cy="14301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26"/>
          <p:cNvSpPr txBox="1">
            <a:spLocks noChangeArrowheads="1"/>
          </p:cNvSpPr>
          <p:nvPr/>
        </p:nvSpPr>
        <p:spPr bwMode="auto">
          <a:xfrm>
            <a:off x="-25673" y="1550263"/>
            <a:ext cx="91440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353">
              <a:defRPr/>
            </a:pPr>
            <a:r>
              <a:rPr lang="fr-FR" altLang="fr-FR" sz="2400" dirty="0" err="1" smtClean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Mean</a:t>
            </a:r>
            <a:r>
              <a:rPr lang="fr-FR" altLang="fr-FR" sz="2400" dirty="0" smtClean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WTP per </a:t>
            </a:r>
            <a:r>
              <a:rPr lang="fr-FR" altLang="fr-FR" sz="2400" dirty="0" err="1" smtClean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wine</a:t>
            </a:r>
            <a:r>
              <a:rPr lang="fr-FR" altLang="fr-FR" sz="2400" dirty="0" smtClean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and per </a:t>
            </a:r>
            <a:r>
              <a:rPr lang="fr-FR" altLang="fr-FR" sz="2400" dirty="0" err="1" smtClean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step</a:t>
            </a:r>
            <a:r>
              <a:rPr lang="fr-FR" altLang="fr-FR" sz="2400" dirty="0" smtClean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– Group 1</a:t>
            </a:r>
            <a:endParaRPr lang="fr-FR" altLang="fr-FR" sz="2400" dirty="0">
              <a:solidFill>
                <a:prstClr val="black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5919384" y="6549499"/>
            <a:ext cx="3140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Tempère et al., Food </a:t>
            </a:r>
            <a:r>
              <a:rPr lang="fr-FR" sz="1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Qual</a:t>
            </a:r>
            <a:r>
              <a:rPr lang="fr-FR" sz="1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. </a:t>
            </a:r>
            <a:r>
              <a:rPr lang="fr-FR" sz="1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Pref</a:t>
            </a:r>
            <a:r>
              <a:rPr lang="fr-FR" sz="1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., 2019</a:t>
            </a:r>
            <a:endParaRPr lang="fr-FR" sz="14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195524" y="3787255"/>
            <a:ext cx="444139" cy="369424"/>
          </a:xfrm>
          <a:prstGeom prst="rect">
            <a:avLst/>
          </a:prstGeom>
          <a:noFill/>
          <a:ln w="3175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914353">
              <a:defRPr/>
            </a:pPr>
            <a:r>
              <a:rPr lang="fr-FR" sz="2000" dirty="0">
                <a:solidFill>
                  <a:schemeClr val="tx1"/>
                </a:solidFill>
              </a:rPr>
              <a:t>A’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7195524" y="3500395"/>
            <a:ext cx="308113" cy="36942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B8625"/>
                </a:solidFill>
              </a:rPr>
              <a:t>A</a:t>
            </a:r>
            <a:endParaRPr lang="fr-FR" sz="2000" dirty="0">
              <a:solidFill>
                <a:srgbClr val="FB8625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195524" y="3145793"/>
            <a:ext cx="299233" cy="36942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accent3">
                    <a:lumMod val="50000"/>
                  </a:schemeClr>
                </a:solidFill>
              </a:rPr>
              <a:t>B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7195524" y="2886737"/>
            <a:ext cx="296274" cy="65359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C00000"/>
                </a:solidFill>
              </a:rPr>
              <a:t>C</a:t>
            </a:r>
          </a:p>
          <a:p>
            <a:endParaRPr lang="fr-FR" sz="2000" dirty="0">
              <a:solidFill>
                <a:srgbClr val="C00000"/>
              </a:solidFill>
            </a:endParaRPr>
          </a:p>
        </p:txBody>
      </p:sp>
      <p:graphicFrame>
        <p:nvGraphicFramePr>
          <p:cNvPr id="36" name="Graphique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4655994"/>
              </p:ext>
            </p:extLst>
          </p:nvPr>
        </p:nvGraphicFramePr>
        <p:xfrm>
          <a:off x="485862" y="2119317"/>
          <a:ext cx="73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7" name="Connecteur droit 36"/>
          <p:cNvCxnSpPr/>
          <p:nvPr/>
        </p:nvCxnSpPr>
        <p:spPr>
          <a:xfrm flipV="1">
            <a:off x="1726663" y="2218266"/>
            <a:ext cx="0" cy="392351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 flipV="1">
            <a:off x="3054952" y="3015954"/>
            <a:ext cx="0" cy="305883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flipV="1">
            <a:off x="4450222" y="3214862"/>
            <a:ext cx="0" cy="2859931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087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C2BA-BB8C-DA40-857F-2615329C5E37}"/>
              </a:ext>
            </a:extLst>
          </p:cNvPr>
          <p:cNvCxnSpPr>
            <a:cxnSpLocks/>
          </p:cNvCxnSpPr>
          <p:nvPr/>
        </p:nvCxnSpPr>
        <p:spPr>
          <a:xfrm flipH="1">
            <a:off x="0" y="1286905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6DC6998-4729-B948-86F8-073B1E1CEE77}"/>
              </a:ext>
            </a:extLst>
          </p:cNvPr>
          <p:cNvSpPr txBox="1"/>
          <p:nvPr/>
        </p:nvSpPr>
        <p:spPr>
          <a:xfrm>
            <a:off x="2122394" y="412500"/>
            <a:ext cx="7021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1907" fontAlgn="auto">
              <a:spcBef>
                <a:spcPts val="0"/>
              </a:spcBef>
              <a:spcAft>
                <a:spcPts val="0"/>
              </a:spcAft>
            </a:pP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Results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of the second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experience</a:t>
            </a:r>
            <a:endParaRPr lang="fr-FR" sz="2800" cap="small" dirty="0">
              <a:solidFill>
                <a:srgbClr val="942420"/>
              </a:solidFill>
              <a:latin typeface="Microsoft Tai Le" panose="020B0502040204020203" pitchFamily="34" charset="0"/>
              <a:ea typeface="Segoe UI Historic" panose="020B0502040204020203" pitchFamily="34" charset="0"/>
              <a:cs typeface="Microsoft Tai Le" panose="020B0502040204020203" pitchFamily="34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B3E45E9-89D5-0F44-B065-FC2F07770332}"/>
              </a:ext>
            </a:extLst>
          </p:cNvPr>
          <p:cNvCxnSpPr>
            <a:cxnSpLocks/>
          </p:cNvCxnSpPr>
          <p:nvPr/>
        </p:nvCxnSpPr>
        <p:spPr>
          <a:xfrm flipV="1">
            <a:off x="2013493" y="5304"/>
            <a:ext cx="0" cy="14301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Graphique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788067"/>
              </p:ext>
            </p:extLst>
          </p:nvPr>
        </p:nvGraphicFramePr>
        <p:xfrm>
          <a:off x="379413" y="2060575"/>
          <a:ext cx="7388225" cy="431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Feuille de calcul" r:id="rId4" imgW="7391512" imgH="4324425" progId="Excel.Sheet.8">
                  <p:embed/>
                </p:oleObj>
              </mc:Choice>
              <mc:Fallback>
                <p:oleObj name="Feuille de calcul" r:id="rId4" imgW="7391512" imgH="4324425" progId="Excel.Sheet.8">
                  <p:embed/>
                  <p:pic>
                    <p:nvPicPr>
                      <p:cNvPr id="6" name="Graphique 25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413" y="2060575"/>
                        <a:ext cx="7388225" cy="431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6975218" y="4317504"/>
            <a:ext cx="481089" cy="400110"/>
          </a:xfrm>
          <a:prstGeom prst="rect">
            <a:avLst/>
          </a:prstGeom>
          <a:noFill/>
          <a:ln w="3175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914353">
              <a:defRPr/>
            </a:pPr>
            <a:r>
              <a:rPr lang="fr-FR" sz="2000" dirty="0">
                <a:solidFill>
                  <a:schemeClr val="tx1"/>
                </a:solidFill>
              </a:rPr>
              <a:t>A’</a:t>
            </a:r>
          </a:p>
        </p:txBody>
      </p:sp>
      <p:sp>
        <p:nvSpPr>
          <p:cNvPr id="10" name="Ellipse 9"/>
          <p:cNvSpPr/>
          <p:nvPr/>
        </p:nvSpPr>
        <p:spPr>
          <a:xfrm>
            <a:off x="6757541" y="4054078"/>
            <a:ext cx="254496" cy="589359"/>
          </a:xfrm>
          <a:prstGeom prst="ellipse">
            <a:avLst/>
          </a:prstGeom>
          <a:solidFill>
            <a:srgbClr val="99CC00">
              <a:alpha val="29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3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5392415" y="4184676"/>
            <a:ext cx="254496" cy="478854"/>
          </a:xfrm>
          <a:prstGeom prst="ellipse">
            <a:avLst/>
          </a:prstGeom>
          <a:solidFill>
            <a:srgbClr val="99CC00">
              <a:alpha val="29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3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4007198" y="3973711"/>
            <a:ext cx="253380" cy="373931"/>
          </a:xfrm>
          <a:prstGeom prst="ellipse">
            <a:avLst/>
          </a:prstGeom>
          <a:solidFill>
            <a:srgbClr val="99CC00">
              <a:alpha val="29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3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3" name="ZoneTexte 1"/>
          <p:cNvSpPr txBox="1">
            <a:spLocks noChangeArrowheads="1"/>
          </p:cNvSpPr>
          <p:nvPr/>
        </p:nvSpPr>
        <p:spPr bwMode="auto">
          <a:xfrm>
            <a:off x="7947005" y="2976935"/>
            <a:ext cx="1152000" cy="461665"/>
          </a:xfrm>
          <a:prstGeom prst="rect">
            <a:avLst/>
          </a:prstGeom>
          <a:noFill/>
          <a:ln>
            <a:solidFill>
              <a:srgbClr val="94242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353">
              <a:defRPr/>
            </a:pPr>
            <a:r>
              <a:rPr lang="fr-FR" altLang="fr-FR" sz="2400" b="1" dirty="0">
                <a:solidFill>
                  <a:prstClr val="black"/>
                </a:solidFill>
              </a:rPr>
              <a:t>+ 6,3%</a:t>
            </a:r>
          </a:p>
        </p:txBody>
      </p:sp>
      <p:sp>
        <p:nvSpPr>
          <p:cNvPr id="14" name="ZoneTexte 16"/>
          <p:cNvSpPr txBox="1">
            <a:spLocks noChangeArrowheads="1"/>
          </p:cNvSpPr>
          <p:nvPr/>
        </p:nvSpPr>
        <p:spPr bwMode="auto">
          <a:xfrm>
            <a:off x="7947005" y="3977060"/>
            <a:ext cx="1152000" cy="461665"/>
          </a:xfrm>
          <a:prstGeom prst="rect">
            <a:avLst/>
          </a:prstGeom>
          <a:noFill/>
          <a:ln>
            <a:solidFill>
              <a:srgbClr val="94242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353">
              <a:defRPr/>
            </a:pPr>
            <a:r>
              <a:rPr lang="fr-FR" altLang="fr-FR" sz="2400" b="1" dirty="0">
                <a:solidFill>
                  <a:prstClr val="black"/>
                </a:solidFill>
              </a:rPr>
              <a:t>- 20%</a:t>
            </a:r>
          </a:p>
        </p:txBody>
      </p:sp>
      <p:sp>
        <p:nvSpPr>
          <p:cNvPr id="15" name="ZoneTexte 2"/>
          <p:cNvSpPr txBox="1">
            <a:spLocks noChangeArrowheads="1"/>
          </p:cNvSpPr>
          <p:nvPr/>
        </p:nvSpPr>
        <p:spPr bwMode="auto">
          <a:xfrm>
            <a:off x="7947005" y="2101119"/>
            <a:ext cx="1152000" cy="646331"/>
          </a:xfrm>
          <a:prstGeom prst="rect">
            <a:avLst/>
          </a:prstGeom>
          <a:noFill/>
          <a:ln>
            <a:solidFill>
              <a:srgbClr val="94242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353">
              <a:defRPr/>
            </a:pPr>
            <a:r>
              <a:rPr lang="fr-FR" altLang="fr-FR" b="1" dirty="0" err="1" smtClean="0">
                <a:solidFill>
                  <a:prstClr val="black"/>
                </a:solidFill>
              </a:rPr>
              <a:t>Related</a:t>
            </a:r>
            <a:r>
              <a:rPr lang="fr-FR" altLang="fr-FR" b="1" dirty="0" smtClean="0">
                <a:solidFill>
                  <a:prstClr val="black"/>
                </a:solidFill>
              </a:rPr>
              <a:t> to G1:</a:t>
            </a:r>
            <a:endParaRPr lang="fr-FR" altLang="fr-FR" b="1" dirty="0">
              <a:solidFill>
                <a:prstClr val="black"/>
              </a:solidFill>
            </a:endParaRPr>
          </a:p>
        </p:txBody>
      </p:sp>
      <p:sp>
        <p:nvSpPr>
          <p:cNvPr id="16" name="ZoneTexte 16"/>
          <p:cNvSpPr txBox="1">
            <a:spLocks noChangeArrowheads="1"/>
          </p:cNvSpPr>
          <p:nvPr/>
        </p:nvSpPr>
        <p:spPr bwMode="auto">
          <a:xfrm>
            <a:off x="7947005" y="3545086"/>
            <a:ext cx="1152000" cy="369332"/>
          </a:xfrm>
          <a:prstGeom prst="rect">
            <a:avLst/>
          </a:prstGeom>
          <a:noFill/>
          <a:ln>
            <a:solidFill>
              <a:srgbClr val="94242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353">
              <a:defRPr/>
            </a:pPr>
            <a:r>
              <a:rPr lang="fr-FR" altLang="fr-FR" dirty="0">
                <a:solidFill>
                  <a:prstClr val="black"/>
                </a:solidFill>
              </a:rPr>
              <a:t>- 12,8%</a:t>
            </a:r>
          </a:p>
        </p:txBody>
      </p:sp>
      <p:sp>
        <p:nvSpPr>
          <p:cNvPr id="17" name="ZoneTexte 16"/>
          <p:cNvSpPr txBox="1">
            <a:spLocks noChangeArrowheads="1"/>
          </p:cNvSpPr>
          <p:nvPr/>
        </p:nvSpPr>
        <p:spPr bwMode="auto">
          <a:xfrm>
            <a:off x="7947005" y="4499446"/>
            <a:ext cx="1152000" cy="369332"/>
          </a:xfrm>
          <a:prstGeom prst="rect">
            <a:avLst/>
          </a:prstGeom>
          <a:noFill/>
          <a:ln>
            <a:solidFill>
              <a:srgbClr val="94242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353">
              <a:defRPr/>
            </a:pPr>
            <a:r>
              <a:rPr lang="fr-FR" altLang="fr-FR" dirty="0">
                <a:solidFill>
                  <a:prstClr val="black"/>
                </a:solidFill>
              </a:rPr>
              <a:t>- 11,5%</a:t>
            </a:r>
          </a:p>
        </p:txBody>
      </p:sp>
      <p:sp>
        <p:nvSpPr>
          <p:cNvPr id="18" name="Flèche droite 17"/>
          <p:cNvSpPr/>
          <p:nvPr/>
        </p:nvSpPr>
        <p:spPr>
          <a:xfrm rot="634303">
            <a:off x="7401044" y="4592931"/>
            <a:ext cx="462111" cy="457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3">
              <a:defRPr/>
            </a:pPr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6875859" y="3538389"/>
            <a:ext cx="8930" cy="2482453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26"/>
          <p:cNvSpPr txBox="1">
            <a:spLocks noChangeArrowheads="1"/>
          </p:cNvSpPr>
          <p:nvPr/>
        </p:nvSpPr>
        <p:spPr bwMode="auto">
          <a:xfrm>
            <a:off x="-25673" y="1550263"/>
            <a:ext cx="91440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353">
              <a:defRPr/>
            </a:pPr>
            <a:r>
              <a:rPr lang="fr-FR" altLang="fr-FR" sz="2400" dirty="0" err="1" smtClean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Mean</a:t>
            </a:r>
            <a:r>
              <a:rPr lang="fr-FR" altLang="fr-FR" sz="2400" dirty="0" smtClean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WTP per </a:t>
            </a:r>
            <a:r>
              <a:rPr lang="fr-FR" altLang="fr-FR" sz="2400" dirty="0" err="1" smtClean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wine</a:t>
            </a:r>
            <a:r>
              <a:rPr lang="fr-FR" altLang="fr-FR" sz="2400" dirty="0" smtClean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and per </a:t>
            </a:r>
            <a:r>
              <a:rPr lang="fr-FR" altLang="fr-FR" sz="2400" dirty="0" err="1" smtClean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step</a:t>
            </a:r>
            <a:r>
              <a:rPr lang="fr-FR" altLang="fr-FR" sz="2400" dirty="0" smtClean="0">
                <a:solidFill>
                  <a:prstClr val="black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– Group 2</a:t>
            </a:r>
            <a:endParaRPr lang="fr-FR" altLang="fr-FR" sz="2400" dirty="0">
              <a:solidFill>
                <a:prstClr val="black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cxnSp>
        <p:nvCxnSpPr>
          <p:cNvPr id="21" name="Connecteur droit 20"/>
          <p:cNvCxnSpPr/>
          <p:nvPr/>
        </p:nvCxnSpPr>
        <p:spPr>
          <a:xfrm flipV="1">
            <a:off x="1476747" y="2560588"/>
            <a:ext cx="0" cy="3384352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V="1">
            <a:off x="2842990" y="3439047"/>
            <a:ext cx="0" cy="250254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V="1">
            <a:off x="4140027" y="3439047"/>
            <a:ext cx="0" cy="250254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5508501" y="3644429"/>
            <a:ext cx="0" cy="2297162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2298279" y="6026423"/>
            <a:ext cx="108876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353">
              <a:defRPr/>
            </a:pPr>
            <a:r>
              <a:rPr lang="fr-FR" sz="2800" b="1" dirty="0">
                <a:solidFill>
                  <a:prstClr val="white"/>
                </a:solidFill>
                <a:latin typeface="Calibri"/>
              </a:rPr>
              <a:t>Visuel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3581922" y="6020842"/>
            <a:ext cx="127855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353">
              <a:defRPr/>
            </a:pPr>
            <a:r>
              <a:rPr lang="fr-FR" sz="2800" b="1" dirty="0">
                <a:solidFill>
                  <a:prstClr val="white"/>
                </a:solidFill>
                <a:latin typeface="Calibri"/>
              </a:rPr>
              <a:t>Olfactif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5076528" y="6026423"/>
            <a:ext cx="136800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353">
              <a:defRPr/>
            </a:pPr>
            <a:r>
              <a:rPr lang="fr-FR" sz="2800" b="1" dirty="0">
                <a:solidFill>
                  <a:prstClr val="white"/>
                </a:solidFill>
                <a:latin typeface="Calibri"/>
              </a:rPr>
              <a:t>Gustatif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6975218" y="3212033"/>
            <a:ext cx="33374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B8625"/>
                </a:solidFill>
              </a:rPr>
              <a:t>A</a:t>
            </a:r>
            <a:endParaRPr lang="fr-FR" sz="2000" dirty="0">
              <a:solidFill>
                <a:srgbClr val="FB8625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975218" y="3522093"/>
            <a:ext cx="32412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accent3">
                    <a:lumMod val="50000"/>
                  </a:schemeClr>
                </a:solidFill>
              </a:rPr>
              <a:t>B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6975218" y="3879451"/>
            <a:ext cx="32092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C00000"/>
                </a:solidFill>
              </a:rPr>
              <a:t>C</a:t>
            </a:r>
          </a:p>
          <a:p>
            <a:endParaRPr lang="fr-FR" sz="2000" dirty="0">
              <a:solidFill>
                <a:srgbClr val="C00000"/>
              </a:solidFill>
            </a:endParaRPr>
          </a:p>
        </p:txBody>
      </p:sp>
      <p:sp>
        <p:nvSpPr>
          <p:cNvPr id="32" name="Flèche droite 31"/>
          <p:cNvSpPr/>
          <p:nvPr/>
        </p:nvSpPr>
        <p:spPr>
          <a:xfrm>
            <a:off x="7401044" y="4114912"/>
            <a:ext cx="462111" cy="457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3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33" name="Flèche droite 32"/>
          <p:cNvSpPr/>
          <p:nvPr/>
        </p:nvSpPr>
        <p:spPr>
          <a:xfrm>
            <a:off x="7401044" y="3699266"/>
            <a:ext cx="462111" cy="457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3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34" name="Flèche droite 33"/>
          <p:cNvSpPr/>
          <p:nvPr/>
        </p:nvSpPr>
        <p:spPr>
          <a:xfrm rot="20818902">
            <a:off x="7400260" y="3349026"/>
            <a:ext cx="462111" cy="457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3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5919384" y="6549499"/>
            <a:ext cx="3140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Tempère et al., Food </a:t>
            </a:r>
            <a:r>
              <a:rPr lang="fr-FR" sz="1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Qual</a:t>
            </a:r>
            <a:r>
              <a:rPr lang="fr-FR" sz="1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. </a:t>
            </a:r>
            <a:r>
              <a:rPr lang="fr-FR" sz="1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Pref</a:t>
            </a:r>
            <a:r>
              <a:rPr lang="fr-FR" sz="1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., 2019</a:t>
            </a:r>
            <a:endParaRPr lang="fr-FR" sz="14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814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C2BA-BB8C-DA40-857F-2615329C5E37}"/>
              </a:ext>
            </a:extLst>
          </p:cNvPr>
          <p:cNvCxnSpPr>
            <a:cxnSpLocks/>
          </p:cNvCxnSpPr>
          <p:nvPr/>
        </p:nvCxnSpPr>
        <p:spPr>
          <a:xfrm flipH="1">
            <a:off x="0" y="1286905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B3E45E9-89D5-0F44-B065-FC2F07770332}"/>
              </a:ext>
            </a:extLst>
          </p:cNvPr>
          <p:cNvCxnSpPr>
            <a:cxnSpLocks/>
          </p:cNvCxnSpPr>
          <p:nvPr/>
        </p:nvCxnSpPr>
        <p:spPr>
          <a:xfrm flipV="1">
            <a:off x="2013493" y="5304"/>
            <a:ext cx="0" cy="14301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431226" y="5297940"/>
            <a:ext cx="8281548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endParaRPr lang="fr-FR" sz="220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268288" indent="-268288"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fr-FR" sz="22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Modelization</a:t>
            </a:r>
            <a:r>
              <a:rPr lang="fr-FR" sz="22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of </a:t>
            </a:r>
            <a:r>
              <a:rPr lang="fr-FR" sz="22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temperature</a:t>
            </a:r>
            <a:r>
              <a:rPr lang="fr-FR" sz="22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2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increase</a:t>
            </a:r>
            <a:r>
              <a:rPr lang="fr-FR" sz="22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2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: replacement of </a:t>
            </a:r>
            <a:r>
              <a:rPr lang="fr-FR" sz="22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classic</a:t>
            </a:r>
            <a:r>
              <a:rPr lang="fr-FR" sz="22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2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varieties</a:t>
            </a:r>
            <a:r>
              <a:rPr lang="fr-FR" sz="22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... and </a:t>
            </a:r>
            <a:r>
              <a:rPr lang="fr-FR" sz="22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its</a:t>
            </a:r>
            <a:r>
              <a:rPr lang="fr-FR" sz="22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2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consequences</a:t>
            </a:r>
            <a:endParaRPr lang="fr-FR" sz="220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268288" indent="-268288"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/>
            </a:pPr>
            <a:endParaRPr lang="fr-FR" sz="22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/>
            </a:pPr>
            <a:endParaRPr lang="en-US" sz="220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/>
            </a:pPr>
            <a:endParaRPr lang="en-US" sz="220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1168" t="13039" r="27099" b="8513"/>
          <a:stretch/>
        </p:blipFill>
        <p:spPr>
          <a:xfrm>
            <a:off x="1535159" y="1711559"/>
            <a:ext cx="5957570" cy="36631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6DC6998-4729-B948-86F8-073B1E1CEE77}"/>
              </a:ext>
            </a:extLst>
          </p:cNvPr>
          <p:cNvSpPr txBox="1"/>
          <p:nvPr/>
        </p:nvSpPr>
        <p:spPr>
          <a:xfrm>
            <a:off x="2122394" y="412503"/>
            <a:ext cx="7021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1907" fontAlgn="auto">
              <a:spcBef>
                <a:spcPts val="0"/>
              </a:spcBef>
              <a:spcAft>
                <a:spcPts val="0"/>
              </a:spcAft>
            </a:pP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Which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answers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to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this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challenge ?</a:t>
            </a:r>
            <a:endParaRPr lang="fr-FR" sz="2800" cap="small" dirty="0">
              <a:solidFill>
                <a:srgbClr val="942420"/>
              </a:solidFill>
              <a:latin typeface="Microsoft Tai Le" panose="020B0502040204020203" pitchFamily="34" charset="0"/>
              <a:ea typeface="Segoe UI Historic" panose="020B0502040204020203" pitchFamily="34" charset="0"/>
              <a:cs typeface="Microsoft Tai L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177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C2BA-BB8C-DA40-857F-2615329C5E37}"/>
              </a:ext>
            </a:extLst>
          </p:cNvPr>
          <p:cNvCxnSpPr>
            <a:cxnSpLocks/>
          </p:cNvCxnSpPr>
          <p:nvPr/>
        </p:nvCxnSpPr>
        <p:spPr>
          <a:xfrm flipH="1">
            <a:off x="0" y="1286905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B3E45E9-89D5-0F44-B065-FC2F07770332}"/>
              </a:ext>
            </a:extLst>
          </p:cNvPr>
          <p:cNvCxnSpPr>
            <a:cxnSpLocks/>
          </p:cNvCxnSpPr>
          <p:nvPr/>
        </p:nvCxnSpPr>
        <p:spPr>
          <a:xfrm flipV="1">
            <a:off x="2013493" y="5304"/>
            <a:ext cx="0" cy="14301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66DC6998-4729-B948-86F8-073B1E1CEE77}"/>
              </a:ext>
            </a:extLst>
          </p:cNvPr>
          <p:cNvSpPr txBox="1"/>
          <p:nvPr/>
        </p:nvSpPr>
        <p:spPr>
          <a:xfrm>
            <a:off x="2122394" y="412503"/>
            <a:ext cx="7021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1907" fontAlgn="auto">
              <a:spcBef>
                <a:spcPts val="0"/>
              </a:spcBef>
              <a:spcAft>
                <a:spcPts val="0"/>
              </a:spcAft>
            </a:pP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Which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answers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to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this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challenge ?</a:t>
            </a:r>
            <a:endParaRPr lang="fr-FR" sz="2800" cap="small" dirty="0">
              <a:solidFill>
                <a:srgbClr val="942420"/>
              </a:solidFill>
              <a:latin typeface="Microsoft Tai Le" panose="020B0502040204020203" pitchFamily="34" charset="0"/>
              <a:ea typeface="Segoe UI Historic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1226" y="1927365"/>
            <a:ext cx="8281548" cy="3122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8288" indent="-268288">
              <a:buFontTx/>
              <a:buChar char="•"/>
            </a:pPr>
            <a:r>
              <a:rPr lang="fr-FR" sz="225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High inter-</a:t>
            </a:r>
            <a:r>
              <a:rPr lang="fr-FR" sz="2250" dirty="0" err="1">
                <a:latin typeface="Microsoft Tai Le" panose="020B0502040204020203" pitchFamily="34" charset="0"/>
                <a:cs typeface="Microsoft Tai Le" panose="020B0502040204020203" pitchFamily="34" charset="0"/>
              </a:rPr>
              <a:t>individual</a:t>
            </a:r>
            <a:r>
              <a:rPr lang="fr-FR" sz="225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250" dirty="0" err="1">
                <a:latin typeface="Microsoft Tai Le" panose="020B0502040204020203" pitchFamily="34" charset="0"/>
                <a:cs typeface="Microsoft Tai Le" panose="020B0502040204020203" pitchFamily="34" charset="0"/>
              </a:rPr>
              <a:t>diversity</a:t>
            </a:r>
            <a:r>
              <a:rPr lang="fr-FR" sz="225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250" dirty="0" err="1">
                <a:latin typeface="Microsoft Tai Le" panose="020B0502040204020203" pitchFamily="34" charset="0"/>
                <a:cs typeface="Microsoft Tai Le" panose="020B0502040204020203" pitchFamily="34" charset="0"/>
              </a:rPr>
              <a:t>between</a:t>
            </a:r>
            <a:r>
              <a:rPr lang="fr-FR" sz="225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 vine-stocks: new </a:t>
            </a:r>
            <a:r>
              <a:rPr lang="fr-FR" sz="2250" dirty="0" err="1">
                <a:latin typeface="Microsoft Tai Le" panose="020B0502040204020203" pitchFamily="34" charset="0"/>
                <a:cs typeface="Microsoft Tai Le" panose="020B0502040204020203" pitchFamily="34" charset="0"/>
              </a:rPr>
              <a:t>criteria</a:t>
            </a:r>
            <a:r>
              <a:rPr lang="fr-FR" sz="225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 of </a:t>
            </a:r>
            <a:r>
              <a:rPr lang="fr-FR" sz="2250" dirty="0" err="1">
                <a:latin typeface="Microsoft Tai Le" panose="020B0502040204020203" pitchFamily="34" charset="0"/>
                <a:cs typeface="Microsoft Tai Le" panose="020B0502040204020203" pitchFamily="34" charset="0"/>
              </a:rPr>
              <a:t>selection</a:t>
            </a:r>
            <a:r>
              <a:rPr lang="fr-FR" sz="225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endParaRPr lang="fr-FR" sz="225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268288" indent="-268288">
              <a:buFontTx/>
              <a:buChar char="•"/>
            </a:pPr>
            <a:endParaRPr lang="fr-FR" sz="225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268288" indent="-268288">
              <a:buFontTx/>
              <a:buChar char="•"/>
            </a:pPr>
            <a:r>
              <a:rPr lang="fr-FR" sz="225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Adaptation </a:t>
            </a:r>
            <a:r>
              <a:rPr lang="fr-FR" sz="225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from</a:t>
            </a:r>
            <a:r>
              <a:rPr lang="fr-FR" sz="225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25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vinegrowers</a:t>
            </a:r>
            <a:r>
              <a:rPr lang="fr-FR" sz="225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: </a:t>
            </a:r>
            <a:r>
              <a:rPr lang="fr-FR" sz="225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common</a:t>
            </a:r>
            <a:r>
              <a:rPr lang="fr-FR" sz="225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25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sense</a:t>
            </a:r>
            <a:r>
              <a:rPr lang="fr-FR" sz="225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and innovation</a:t>
            </a:r>
          </a:p>
          <a:p>
            <a:pPr marL="342900" indent="-342900">
              <a:lnSpc>
                <a:spcPct val="120000"/>
              </a:lnSpc>
              <a:buFont typeface="Goudy Old Style" panose="02020502050305020303" pitchFamily="18" charset="0"/>
              <a:buChar char="–"/>
            </a:pPr>
            <a:r>
              <a:rPr lang="fr-FR" sz="225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Variety</a:t>
            </a:r>
            <a:r>
              <a:rPr lang="fr-FR" sz="225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/ </a:t>
            </a:r>
            <a:r>
              <a:rPr lang="fr-FR" sz="225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soil</a:t>
            </a:r>
            <a:endParaRPr lang="fr-FR" sz="225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342900" indent="-342900">
              <a:lnSpc>
                <a:spcPct val="120000"/>
              </a:lnSpc>
              <a:buFont typeface="Goudy Old Style" panose="02020502050305020303" pitchFamily="18" charset="0"/>
              <a:buChar char="–"/>
            </a:pPr>
            <a:r>
              <a:rPr lang="fr-FR" sz="225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Rootstock</a:t>
            </a:r>
            <a:endParaRPr lang="fr-FR" sz="225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342900" indent="-342900">
              <a:lnSpc>
                <a:spcPct val="120000"/>
              </a:lnSpc>
              <a:buFont typeface="Goudy Old Style" panose="02020502050305020303" pitchFamily="18" charset="0"/>
              <a:buChar char="–"/>
            </a:pPr>
            <a:r>
              <a:rPr lang="fr-FR" sz="225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Leaf</a:t>
            </a:r>
            <a:r>
              <a:rPr lang="fr-FR" sz="225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area</a:t>
            </a:r>
          </a:p>
          <a:p>
            <a:pPr marL="342900" indent="-342900">
              <a:lnSpc>
                <a:spcPct val="120000"/>
              </a:lnSpc>
              <a:buFont typeface="Goudy Old Style" panose="02020502050305020303" pitchFamily="18" charset="0"/>
              <a:buChar char="–"/>
            </a:pPr>
            <a:r>
              <a:rPr lang="fr-FR" sz="225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Mycorrhizes</a:t>
            </a:r>
            <a:r>
              <a:rPr lang="fr-FR" sz="225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?</a:t>
            </a:r>
          </a:p>
        </p:txBody>
      </p:sp>
      <p:sp>
        <p:nvSpPr>
          <p:cNvPr id="9" name="Rectangle 8"/>
          <p:cNvSpPr/>
          <p:nvPr/>
        </p:nvSpPr>
        <p:spPr>
          <a:xfrm>
            <a:off x="431226" y="5454526"/>
            <a:ext cx="828154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8288" indent="-268288">
              <a:buFontTx/>
              <a:buChar char="•"/>
            </a:pPr>
            <a:r>
              <a:rPr lang="fr-FR" sz="225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A new trend: </a:t>
            </a:r>
            <a:r>
              <a:rPr lang="fr-FR" sz="225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early</a:t>
            </a:r>
            <a:r>
              <a:rPr lang="fr-FR" sz="225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25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harvests</a:t>
            </a:r>
            <a:r>
              <a:rPr lang="fr-FR" sz="225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to « </a:t>
            </a:r>
            <a:r>
              <a:rPr lang="fr-FR" sz="225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keep</a:t>
            </a:r>
            <a:r>
              <a:rPr lang="fr-FR" sz="225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25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freshness</a:t>
            </a:r>
            <a:r>
              <a:rPr lang="fr-FR" sz="225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 »... and </a:t>
            </a:r>
            <a:r>
              <a:rPr lang="fr-FR" sz="225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its</a:t>
            </a:r>
            <a:r>
              <a:rPr lang="fr-FR" sz="225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25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limits</a:t>
            </a:r>
            <a:endParaRPr lang="en-US" sz="225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718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C2BA-BB8C-DA40-857F-2615329C5E37}"/>
              </a:ext>
            </a:extLst>
          </p:cNvPr>
          <p:cNvCxnSpPr>
            <a:cxnSpLocks/>
          </p:cNvCxnSpPr>
          <p:nvPr/>
        </p:nvCxnSpPr>
        <p:spPr>
          <a:xfrm flipH="1">
            <a:off x="0" y="1286905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6DC6998-4729-B948-86F8-073B1E1CEE77}"/>
              </a:ext>
            </a:extLst>
          </p:cNvPr>
          <p:cNvSpPr txBox="1"/>
          <p:nvPr/>
        </p:nvSpPr>
        <p:spPr>
          <a:xfrm>
            <a:off x="2122394" y="412500"/>
            <a:ext cx="7021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1907" fontAlgn="auto">
              <a:spcBef>
                <a:spcPts val="0"/>
              </a:spcBef>
              <a:spcAft>
                <a:spcPts val="0"/>
              </a:spcAft>
            </a:pP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The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environmental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challenge</a:t>
            </a:r>
            <a:endParaRPr lang="fr-FR" sz="2800" cap="small" dirty="0">
              <a:solidFill>
                <a:srgbClr val="942420"/>
              </a:solidFill>
              <a:latin typeface="Microsoft Tai Le" panose="020B0502040204020203" pitchFamily="34" charset="0"/>
              <a:ea typeface="Segoe UI Historic" panose="020B0502040204020203" pitchFamily="34" charset="0"/>
              <a:cs typeface="Microsoft Tai Le" panose="020B0502040204020203" pitchFamily="34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B3E45E9-89D5-0F44-B065-FC2F07770332}"/>
              </a:ext>
            </a:extLst>
          </p:cNvPr>
          <p:cNvCxnSpPr>
            <a:cxnSpLocks/>
          </p:cNvCxnSpPr>
          <p:nvPr/>
        </p:nvCxnSpPr>
        <p:spPr>
          <a:xfrm flipV="1">
            <a:off x="2013493" y="5304"/>
            <a:ext cx="0" cy="14301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57956" y="1287236"/>
            <a:ext cx="8281548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endParaRPr lang="fr-FR" sz="240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268288" indent="-268288"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The respect for the </a:t>
            </a: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environment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has </a:t>
            </a: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become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a key-point for </a:t>
            </a: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wine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value</a:t>
            </a:r>
          </a:p>
          <a:p>
            <a:pPr marL="268288" indent="-268288"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/>
            </a:pPr>
            <a:endParaRPr lang="fr-FR" sz="24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268288" indent="-268288"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« </a:t>
            </a: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Magical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thinking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 » : </a:t>
            </a: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we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are </a:t>
            </a: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what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we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eat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/drink</a:t>
            </a:r>
            <a:endParaRPr lang="en-US" sz="240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/>
            </a:pPr>
            <a:endParaRPr lang="en-US" sz="320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/>
            </a:pPr>
            <a:endParaRPr lang="en-US" sz="320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479" y="3352800"/>
            <a:ext cx="3035161" cy="3366463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372185" y="6349931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Michel </a:t>
            </a:r>
            <a:r>
              <a:rPr lang="fr-FR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Tolmer</a:t>
            </a:r>
            <a:endParaRPr lang="fr-FR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177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C2BA-BB8C-DA40-857F-2615329C5E37}"/>
              </a:ext>
            </a:extLst>
          </p:cNvPr>
          <p:cNvCxnSpPr>
            <a:cxnSpLocks/>
          </p:cNvCxnSpPr>
          <p:nvPr/>
        </p:nvCxnSpPr>
        <p:spPr>
          <a:xfrm flipH="1">
            <a:off x="0" y="1286905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B3E45E9-89D5-0F44-B065-FC2F07770332}"/>
              </a:ext>
            </a:extLst>
          </p:cNvPr>
          <p:cNvCxnSpPr>
            <a:cxnSpLocks/>
          </p:cNvCxnSpPr>
          <p:nvPr/>
        </p:nvCxnSpPr>
        <p:spPr>
          <a:xfrm flipV="1">
            <a:off x="2013493" y="5304"/>
            <a:ext cx="0" cy="14301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66DC6998-4729-B948-86F8-073B1E1CEE77}"/>
              </a:ext>
            </a:extLst>
          </p:cNvPr>
          <p:cNvSpPr txBox="1"/>
          <p:nvPr/>
        </p:nvSpPr>
        <p:spPr>
          <a:xfrm>
            <a:off x="2122394" y="428269"/>
            <a:ext cx="7021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1907" fontAlgn="auto">
              <a:spcBef>
                <a:spcPts val="0"/>
              </a:spcBef>
              <a:spcAft>
                <a:spcPts val="0"/>
              </a:spcAft>
            </a:pP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Can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resistant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varieties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be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an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answer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?</a:t>
            </a:r>
            <a:endParaRPr lang="fr-FR" sz="2800" cap="small" dirty="0">
              <a:solidFill>
                <a:srgbClr val="942420"/>
              </a:solidFill>
              <a:latin typeface="Microsoft Tai Le" panose="020B0502040204020203" pitchFamily="34" charset="0"/>
              <a:ea typeface="Segoe UI Historic" panose="020B0502040204020203" pitchFamily="34" charset="0"/>
              <a:cs typeface="Microsoft Tai Le" panose="020B0502040204020203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2" y="2352129"/>
            <a:ext cx="4832265" cy="3626264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8978" y="1177122"/>
            <a:ext cx="878604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endParaRPr lang="fr-FR" sz="240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268288" indent="-268288"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Development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of </a:t>
            </a: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varieties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resistant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to </a:t>
            </a: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powdery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and </a:t>
            </a: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downy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mildew</a:t>
            </a:r>
            <a:endParaRPr lang="fr-FR" sz="240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>
              <a:buClr>
                <a:schemeClr val="accent1">
                  <a:lumMod val="50000"/>
                </a:schemeClr>
              </a:buClr>
              <a:defRPr/>
            </a:pPr>
            <a:r>
              <a:rPr lang="fr-FR" sz="24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	</a:t>
            </a:r>
            <a:r>
              <a:rPr lang="fr-FR" sz="20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1200 ha in 2022!</a:t>
            </a:r>
            <a:endParaRPr lang="en-US" sz="200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78978" y="4950284"/>
            <a:ext cx="878604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endParaRPr lang="fr-FR" sz="240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268288" indent="-268288"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Significant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decrease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of plant-</a:t>
            </a: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health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treatments</a:t>
            </a:r>
            <a:endParaRPr lang="fr-FR" sz="240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268288" indent="-268288"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/>
            </a:pPr>
            <a:endParaRPr lang="fr-FR" sz="24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>
              <a:buClr>
                <a:schemeClr val="accent1">
                  <a:lumMod val="50000"/>
                </a:schemeClr>
              </a:buClr>
              <a:defRPr/>
            </a:pP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BUT </a:t>
            </a: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serious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threat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for </a:t>
            </a: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wine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identity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?</a:t>
            </a:r>
            <a:endParaRPr lang="en-US" sz="240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151" y="2793434"/>
            <a:ext cx="1551284" cy="235122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047" y="2793434"/>
            <a:ext cx="1744231" cy="235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21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C2BA-BB8C-DA40-857F-2615329C5E37}"/>
              </a:ext>
            </a:extLst>
          </p:cNvPr>
          <p:cNvCxnSpPr>
            <a:cxnSpLocks/>
          </p:cNvCxnSpPr>
          <p:nvPr/>
        </p:nvCxnSpPr>
        <p:spPr>
          <a:xfrm flipH="1">
            <a:off x="0" y="1286905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6DC6998-4729-B948-86F8-073B1E1CEE77}"/>
              </a:ext>
            </a:extLst>
          </p:cNvPr>
          <p:cNvSpPr txBox="1"/>
          <p:nvPr/>
        </p:nvSpPr>
        <p:spPr>
          <a:xfrm>
            <a:off x="2122394" y="412500"/>
            <a:ext cx="7021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1907" fontAlgn="auto">
              <a:spcBef>
                <a:spcPts val="0"/>
              </a:spcBef>
              <a:spcAft>
                <a:spcPts val="0"/>
              </a:spcAft>
            </a:pP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Emergence of a new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category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of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wines</a:t>
            </a:r>
            <a:endParaRPr lang="fr-FR" sz="2800" cap="small" dirty="0">
              <a:solidFill>
                <a:srgbClr val="942420"/>
              </a:solidFill>
              <a:latin typeface="Microsoft Tai Le" panose="020B0502040204020203" pitchFamily="34" charset="0"/>
              <a:ea typeface="Segoe UI Historic" panose="020B0502040204020203" pitchFamily="34" charset="0"/>
              <a:cs typeface="Microsoft Tai Le" panose="020B0502040204020203" pitchFamily="34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B3E45E9-89D5-0F44-B065-FC2F07770332}"/>
              </a:ext>
            </a:extLst>
          </p:cNvPr>
          <p:cNvCxnSpPr>
            <a:cxnSpLocks/>
          </p:cNvCxnSpPr>
          <p:nvPr/>
        </p:nvCxnSpPr>
        <p:spPr>
          <a:xfrm flipV="1">
            <a:off x="2013493" y="5304"/>
            <a:ext cx="0" cy="14301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5" t="903" r="29618" b="-903"/>
          <a:stretch/>
        </p:blipFill>
        <p:spPr>
          <a:xfrm>
            <a:off x="1240716" y="2683601"/>
            <a:ext cx="2649107" cy="3492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"/>
          <a:stretch/>
        </p:blipFill>
        <p:spPr>
          <a:xfrm>
            <a:off x="5199231" y="2683601"/>
            <a:ext cx="2496849" cy="3492000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57956" y="1287236"/>
            <a:ext cx="8281548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endParaRPr lang="fr-FR" sz="220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268288" indent="-268288"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fr-FR" sz="22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More and more attention </a:t>
            </a:r>
            <a:r>
              <a:rPr lang="fr-FR" sz="22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is</a:t>
            </a:r>
            <a:r>
              <a:rPr lang="fr-FR" sz="22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2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being</a:t>
            </a:r>
            <a:r>
              <a:rPr lang="fr-FR" sz="22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2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paid</a:t>
            </a:r>
            <a:r>
              <a:rPr lang="fr-FR" sz="22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to the </a:t>
            </a:r>
            <a:r>
              <a:rPr lang="fr-FR" sz="22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elaboration</a:t>
            </a:r>
            <a:r>
              <a:rPr lang="fr-FR" sz="22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2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process</a:t>
            </a:r>
            <a:r>
              <a:rPr lang="fr-FR" sz="22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to the </a:t>
            </a:r>
            <a:r>
              <a:rPr lang="fr-FR" sz="22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detriment</a:t>
            </a:r>
            <a:r>
              <a:rPr lang="fr-FR" sz="22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of the </a:t>
            </a:r>
            <a:r>
              <a:rPr lang="fr-FR" sz="22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origin</a:t>
            </a:r>
            <a:endParaRPr lang="fr-FR" sz="220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268288" indent="-268288"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/>
            </a:pPr>
            <a:endParaRPr lang="fr-FR" sz="22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268288" indent="-268288"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/>
            </a:pPr>
            <a:endParaRPr lang="fr-FR" sz="22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/>
            </a:pPr>
            <a:endParaRPr lang="en-US" sz="220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/>
            </a:pPr>
            <a:endParaRPr lang="en-US" sz="220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262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C2BA-BB8C-DA40-857F-2615329C5E37}"/>
              </a:ext>
            </a:extLst>
          </p:cNvPr>
          <p:cNvCxnSpPr>
            <a:cxnSpLocks/>
          </p:cNvCxnSpPr>
          <p:nvPr/>
        </p:nvCxnSpPr>
        <p:spPr>
          <a:xfrm flipH="1">
            <a:off x="0" y="1286905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6DC6998-4729-B948-86F8-073B1E1CEE77}"/>
              </a:ext>
            </a:extLst>
          </p:cNvPr>
          <p:cNvSpPr txBox="1"/>
          <p:nvPr/>
        </p:nvSpPr>
        <p:spPr>
          <a:xfrm>
            <a:off x="2122394" y="209303"/>
            <a:ext cx="70216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1907" fontAlgn="auto">
              <a:spcBef>
                <a:spcPts val="0"/>
              </a:spcBef>
              <a:spcAft>
                <a:spcPts val="0"/>
              </a:spcAft>
            </a:pP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Off-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flavours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and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spoilages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: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betrayal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of the terroir</a:t>
            </a:r>
            <a:endParaRPr lang="fr-FR" sz="2800" cap="small" dirty="0">
              <a:solidFill>
                <a:srgbClr val="942420"/>
              </a:solidFill>
              <a:latin typeface="Microsoft Tai Le" panose="020B0502040204020203" pitchFamily="34" charset="0"/>
              <a:ea typeface="Segoe UI Historic" panose="020B0502040204020203" pitchFamily="34" charset="0"/>
              <a:cs typeface="Microsoft Tai Le" panose="020B0502040204020203" pitchFamily="34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B3E45E9-89D5-0F44-B065-FC2F07770332}"/>
              </a:ext>
            </a:extLst>
          </p:cNvPr>
          <p:cNvCxnSpPr>
            <a:cxnSpLocks/>
          </p:cNvCxnSpPr>
          <p:nvPr/>
        </p:nvCxnSpPr>
        <p:spPr>
          <a:xfrm flipV="1">
            <a:off x="2013493" y="5304"/>
            <a:ext cx="0" cy="14301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884483"/>
            <a:ext cx="8270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Graphique 10"/>
          <p:cNvGraphicFramePr/>
          <p:nvPr>
            <p:extLst>
              <p:ext uri="{D42A27DB-BD31-4B8C-83A1-F6EECF244321}">
                <p14:modId xmlns:p14="http://schemas.microsoft.com/office/powerpoint/2010/main" val="120813720"/>
              </p:ext>
            </p:extLst>
          </p:nvPr>
        </p:nvGraphicFramePr>
        <p:xfrm>
          <a:off x="4572000" y="3413280"/>
          <a:ext cx="4572000" cy="3168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aphique 11"/>
          <p:cNvGraphicFramePr/>
          <p:nvPr>
            <p:extLst>
              <p:ext uri="{D42A27DB-BD31-4B8C-83A1-F6EECF244321}">
                <p14:modId xmlns:p14="http://schemas.microsoft.com/office/powerpoint/2010/main" val="938358153"/>
              </p:ext>
            </p:extLst>
          </p:nvPr>
        </p:nvGraphicFramePr>
        <p:xfrm>
          <a:off x="0" y="3413281"/>
          <a:ext cx="4283968" cy="2895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ZoneTexte 8"/>
          <p:cNvSpPr txBox="1">
            <a:spLocks noChangeArrowheads="1"/>
          </p:cNvSpPr>
          <p:nvPr/>
        </p:nvSpPr>
        <p:spPr bwMode="auto">
          <a:xfrm>
            <a:off x="3414461" y="3645314"/>
            <a:ext cx="3233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altLang="fr-FR" sz="1400" dirty="0"/>
              <a:t>b</a:t>
            </a:r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6516688" y="4230098"/>
            <a:ext cx="1728787" cy="333375"/>
          </a:xfrm>
          <a:prstGeom prst="straightConnector1">
            <a:avLst/>
          </a:prstGeom>
          <a:ln w="22225">
            <a:solidFill>
              <a:srgbClr val="FF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09600" y="5785975"/>
            <a:ext cx="3674368" cy="378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630498" y="5821265"/>
            <a:ext cx="1239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wine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793553" y="5829287"/>
            <a:ext cx="112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wine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3004735" y="5821267"/>
            <a:ext cx="112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wine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high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ZoneTexte 8"/>
          <p:cNvSpPr txBox="1">
            <a:spLocks noChangeArrowheads="1"/>
          </p:cNvSpPr>
          <p:nvPr/>
        </p:nvSpPr>
        <p:spPr bwMode="auto">
          <a:xfrm>
            <a:off x="1088800" y="5003396"/>
            <a:ext cx="3233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altLang="fr-FR" sz="1400" dirty="0"/>
              <a:t>a</a:t>
            </a:r>
          </a:p>
        </p:txBody>
      </p:sp>
      <p:sp>
        <p:nvSpPr>
          <p:cNvPr id="20" name="ZoneTexte 8"/>
          <p:cNvSpPr txBox="1">
            <a:spLocks noChangeArrowheads="1"/>
          </p:cNvSpPr>
          <p:nvPr/>
        </p:nvSpPr>
        <p:spPr bwMode="auto">
          <a:xfrm>
            <a:off x="2257716" y="5003396"/>
            <a:ext cx="3233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altLang="fr-FR" sz="1400" dirty="0"/>
              <a:t>a</a:t>
            </a:r>
          </a:p>
        </p:txBody>
      </p:sp>
      <p:sp>
        <p:nvSpPr>
          <p:cNvPr id="21" name="ZoneTexte 8"/>
          <p:cNvSpPr txBox="1">
            <a:spLocks noChangeArrowheads="1"/>
          </p:cNvSpPr>
          <p:nvPr/>
        </p:nvSpPr>
        <p:spPr bwMode="auto">
          <a:xfrm>
            <a:off x="6890084" y="4474019"/>
            <a:ext cx="3233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altLang="fr-FR" sz="1400" dirty="0"/>
              <a:t>b</a:t>
            </a:r>
          </a:p>
        </p:txBody>
      </p:sp>
      <p:sp>
        <p:nvSpPr>
          <p:cNvPr id="22" name="ZoneTexte 8"/>
          <p:cNvSpPr txBox="1">
            <a:spLocks noChangeArrowheads="1"/>
          </p:cNvSpPr>
          <p:nvPr/>
        </p:nvSpPr>
        <p:spPr bwMode="auto">
          <a:xfrm>
            <a:off x="5696367" y="4375509"/>
            <a:ext cx="3233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altLang="fr-FR" sz="1400" dirty="0"/>
              <a:t>a</a:t>
            </a:r>
          </a:p>
        </p:txBody>
      </p:sp>
      <p:sp>
        <p:nvSpPr>
          <p:cNvPr id="23" name="ZoneTexte 8"/>
          <p:cNvSpPr txBox="1">
            <a:spLocks noChangeArrowheads="1"/>
          </p:cNvSpPr>
          <p:nvPr/>
        </p:nvSpPr>
        <p:spPr bwMode="auto">
          <a:xfrm>
            <a:off x="8083800" y="5003396"/>
            <a:ext cx="3233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altLang="fr-FR" sz="1400" dirty="0"/>
              <a:t>c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121" y="2788865"/>
            <a:ext cx="711190" cy="644893"/>
          </a:xfrm>
          <a:prstGeom prst="rect">
            <a:avLst/>
          </a:prstGeom>
        </p:spPr>
      </p:pic>
      <p:pic>
        <p:nvPicPr>
          <p:cNvPr id="25" name="Picture 5" descr="Bret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" t="17316" r="6432" b="3188"/>
          <a:stretch/>
        </p:blipFill>
        <p:spPr bwMode="auto">
          <a:xfrm>
            <a:off x="3111375" y="1477066"/>
            <a:ext cx="1332097" cy="77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2438402" y="2349377"/>
            <a:ext cx="2678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Brettanomyces</a:t>
            </a:r>
            <a:r>
              <a:rPr lang="fr-FR" sz="1600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fr-FR" sz="1600" dirty="0" err="1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bruxellensis</a:t>
            </a:r>
            <a:endParaRPr lang="fr-FR" sz="1600" dirty="0"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53786" y="5842123"/>
            <a:ext cx="3674368" cy="378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5274684" y="5877413"/>
            <a:ext cx="1239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wine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437739" y="5885435"/>
            <a:ext cx="112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wine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7648921" y="5877415"/>
            <a:ext cx="112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wine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high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990" y="1447611"/>
            <a:ext cx="1033749" cy="1320379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6433801" y="6581116"/>
            <a:ext cx="27126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Tempère</a:t>
            </a:r>
            <a:r>
              <a:rPr lang="fr-FR" sz="1200" i="1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et al.</a:t>
            </a:r>
            <a:r>
              <a:rPr lang="fr-FR" sz="12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, Food </a:t>
            </a:r>
            <a:r>
              <a:rPr lang="fr-FR" sz="12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Qual</a:t>
            </a:r>
            <a:r>
              <a:rPr lang="fr-FR" sz="12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. </a:t>
            </a:r>
            <a:r>
              <a:rPr lang="fr-FR" sz="12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Pref</a:t>
            </a:r>
            <a:r>
              <a:rPr lang="fr-FR" sz="12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., 2016</a:t>
            </a:r>
            <a:endParaRPr lang="fr-FR" sz="12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579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C2BA-BB8C-DA40-857F-2615329C5E37}"/>
              </a:ext>
            </a:extLst>
          </p:cNvPr>
          <p:cNvCxnSpPr>
            <a:cxnSpLocks/>
          </p:cNvCxnSpPr>
          <p:nvPr/>
        </p:nvCxnSpPr>
        <p:spPr>
          <a:xfrm flipH="1">
            <a:off x="0" y="1286905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B3E45E9-89D5-0F44-B065-FC2F07770332}"/>
              </a:ext>
            </a:extLst>
          </p:cNvPr>
          <p:cNvCxnSpPr>
            <a:cxnSpLocks/>
          </p:cNvCxnSpPr>
          <p:nvPr/>
        </p:nvCxnSpPr>
        <p:spPr>
          <a:xfrm flipV="1">
            <a:off x="2013493" y="5304"/>
            <a:ext cx="0" cy="14301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16975" y="1727586"/>
            <a:ext cx="8302749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41325" indent="-441325">
              <a:buFontTx/>
              <a:buChar char="•"/>
            </a:pP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Most of </a:t>
            </a: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great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wines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are </a:t>
            </a: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drunk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younger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and </a:t>
            </a: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younger</a:t>
            </a:r>
            <a:endParaRPr lang="fr-FR" sz="200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268288" indent="-268288"/>
            <a:endParaRPr lang="fr-FR" sz="240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Nevertheless, great wine </a:t>
            </a:r>
            <a:r>
              <a:rPr lang="en-US" sz="24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is not a fact but an </a:t>
            </a:r>
            <a:r>
              <a:rPr lang="en-US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history</a:t>
            </a:r>
            <a:endParaRPr lang="en-US" sz="24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441325" indent="-441325"/>
            <a:r>
              <a:rPr lang="en-US" sz="24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	</a:t>
            </a:r>
            <a:r>
              <a:rPr lang="en-US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The </a:t>
            </a:r>
            <a:r>
              <a:rPr lang="en-US" sz="24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memory that we keep from a wine is essential to its </a:t>
            </a:r>
            <a:r>
              <a:rPr lang="en-US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identity</a:t>
            </a:r>
          </a:p>
          <a:p>
            <a:pPr marL="441325" indent="-441325"/>
            <a:r>
              <a:rPr lang="en-US" sz="24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	</a:t>
            </a:r>
            <a:r>
              <a:rPr lang="en-US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Ageing time is necessary to reveal the identity of the place</a:t>
            </a:r>
            <a:endParaRPr lang="en-US" sz="24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40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00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6DC6998-4729-B948-86F8-073B1E1CEE77}"/>
              </a:ext>
            </a:extLst>
          </p:cNvPr>
          <p:cNvSpPr txBox="1"/>
          <p:nvPr/>
        </p:nvSpPr>
        <p:spPr>
          <a:xfrm>
            <a:off x="2122394" y="243330"/>
            <a:ext cx="70216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1907" fontAlgn="auto">
              <a:spcBef>
                <a:spcPts val="0"/>
              </a:spcBef>
              <a:spcAft>
                <a:spcPts val="0"/>
              </a:spcAft>
            </a:pP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Importance of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Wine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Identity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and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Role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of time</a:t>
            </a:r>
            <a:endParaRPr lang="fr-FR" sz="2800" cap="small" dirty="0">
              <a:solidFill>
                <a:srgbClr val="942420"/>
              </a:solidFill>
              <a:latin typeface="Microsoft Tai Le" panose="020B0502040204020203" pitchFamily="34" charset="0"/>
              <a:ea typeface="Segoe UI Historic" panose="020B0502040204020203" pitchFamily="34" charset="0"/>
              <a:cs typeface="Microsoft Tai Le" panose="020B0502040204020203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0" b="11029"/>
          <a:stretch/>
        </p:blipFill>
        <p:spPr>
          <a:xfrm>
            <a:off x="2441692" y="4256690"/>
            <a:ext cx="4253316" cy="239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41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C2BA-BB8C-DA40-857F-2615329C5E37}"/>
              </a:ext>
            </a:extLst>
          </p:cNvPr>
          <p:cNvCxnSpPr>
            <a:cxnSpLocks/>
          </p:cNvCxnSpPr>
          <p:nvPr/>
        </p:nvCxnSpPr>
        <p:spPr>
          <a:xfrm flipH="1">
            <a:off x="0" y="1286905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6DC6998-4729-B948-86F8-073B1E1CEE77}"/>
              </a:ext>
            </a:extLst>
          </p:cNvPr>
          <p:cNvSpPr txBox="1"/>
          <p:nvPr/>
        </p:nvSpPr>
        <p:spPr>
          <a:xfrm>
            <a:off x="2122394" y="252847"/>
            <a:ext cx="70216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1907" fontAlgn="auto">
              <a:spcBef>
                <a:spcPts val="0"/>
              </a:spcBef>
              <a:spcAft>
                <a:spcPts val="0"/>
              </a:spcAft>
            </a:pP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The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defense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of terroir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wines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is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also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a communication challenge</a:t>
            </a:r>
            <a:endParaRPr lang="fr-FR" sz="2800" cap="small" dirty="0">
              <a:solidFill>
                <a:srgbClr val="942420"/>
              </a:solidFill>
              <a:latin typeface="Microsoft Tai Le" panose="020B0502040204020203" pitchFamily="34" charset="0"/>
              <a:ea typeface="Segoe UI Historic" panose="020B0502040204020203" pitchFamily="34" charset="0"/>
              <a:cs typeface="Microsoft Tai Le" panose="020B0502040204020203" pitchFamily="34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B3E45E9-89D5-0F44-B065-FC2F07770332}"/>
              </a:ext>
            </a:extLst>
          </p:cNvPr>
          <p:cNvCxnSpPr>
            <a:cxnSpLocks/>
          </p:cNvCxnSpPr>
          <p:nvPr/>
        </p:nvCxnSpPr>
        <p:spPr>
          <a:xfrm flipV="1">
            <a:off x="2013493" y="5304"/>
            <a:ext cx="0" cy="14301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utoShape 4" descr="data:image/jpeg;base64,/9j/4AAQSkZJRgABAQAAAQABAAD/2wCEAAkGBxAQEBUQDxIWFhUTGBcVGRYXFhgXFxUVFRgaFhoWGhgZHSggGBolHxkYIjEiJSkrLi4uHSA1ODMsNygtLisBCgoKDg0OGxAQGy0mHyYrLSs1Ky0tLS0tLS8tNSs1LSstLS0tLS0tLS0tLS0tLS0tLS0tLS0uLS0tLS0tLS0tLf/AABEIAM0A9gMBIgACEQEDEQH/xAAcAAEAAwEBAQEBAAAAAAAAAAAABQYHAQQDAgj/xABKEAABAwICBAcMBQoGAwAAAAABAAIDBBEFEgYHITETFjRBdLPSFBciUVRhZHGBk6PjMnKRobIVIzM1QlJic7HBJTZTgpKiQ4OU/8QAGQEBAAMBAQAAAAAAAAAAAAAAAAECAwQF/8QAKREBAAICAQMDBAIDAQAAAAAAAAECAxESITFRE0FhBCIycWKhUpHBI//aAAwDAQACEQMRAD8A0jRjR6idRUrnUlOSYISSYYySTG0kk5dpUpxaoPI6b3EfZTRPkFJ0eHq2qVQRXFqg8jpvcR9lOLVB5HTe4j7KlUQRXFqg8jpvcR9lOLVB5HTe4j7KlUQRXFqg8jpvcR9lOLVB5HTe4j7KlUQRXFqg8jpvcR9lOLVB5HTe4j7KlUQRXFqg8jpvcR9lOLVB5HTe4j7KlUQRXFqg8jpvcR9lOLVB5HTe4j7KlUQRXFqg8jpvcR9lOLVB5HTe4j7KlUQRXFqg8jpvcR9lOLVB5HTe4j7KlUQRXFqg8jpvcR9lOLVB5HTe4j7KlUQRXFqg8jpvcR9lOLVB5HTe4j7KlUQRXFqg8jpvcR9lOLVB5HTe4j7KlUQRXFqg8jpvcR9lOLVB5HTe4j7KlUQRXFqg8jpvcR9lOLVB5HTe4j7KlUQRXFqg8jpvcR9lOLVB5HTe4j7KlUQZjrfwSkioY3RU0LCZ2C7YmNNuDkNrgbtgRe/XTyCPpDOrlXUFp0T5BSdHh6tqlVFaJ8gpOjw9W1SqAiIgIiICIiAiIgIiICIiAiIgIiICIiAiIgIiICIiAiIgIiIKBrp5BH0hnVyrq5rp5BH0hnVyrqC06J8gpOjw9W1SqitE+QUnR4erapVAREQEREBERAREQEREBERAREQEREBERAREQEREBERAREQEREFA108gj6Qzq5V1c108gj6Qzq5V1BadE+QUnR4erapVRWifIKTo8PVtUqgIiICIiAiIgIiICIiAiIgIiICIiAiIgIiICIiAiIgIiICIiCga6eQR9IZ1cq6ua6eQR9IZ1cq6gtGinIKXo8PVtUqoDB6Z8uF07I5XROdTQgSNDS5n5tu0BwI+5Y7jelGLUtfJRvxCXLHK2MvyRZixxaQ76Fr5XKtraaYsU5JmIf0CioOnkddTYaJ6eulz0zbvdljvM1zgMzvB2EA81goTVLjlbW1EvdVZI8Qta4RlseVwfdpJIbfYQN3jSbRE6TGKZpz9msrqqmsWSWKhkqYqmSAwNdJ4AYTJssGHODsuebavbonQVMMANXVPnkeGOOcMGRxaMzW5APBv41O2eum08i4F1SgREQERQ2luOx4fSSVUu0RjY395x2Nb7SkpiJmdQmEVEwnRmrqom1NfW1LJpAHtjgldFHACLhoa3Y87r5r86jtHMZxEY3+TqyXOyGGVwIaG8M0uZwcrwNmYC42W23UbWim4nU9mmouLqlQREQEREBERAREQEREBERAREQUDXTyCPpDOrlXVzXTyCPpDOrlXUFo0U5BS9Hg6tqxXXXRcHiZeNnDxMdf+Jl2E/hW1aKcgpejw9W1Zzr6o/BpZxzOfEfaMw/oVnkj7XT9JbWWFyFsQwTpFJ9jjHs+xyynUzX8HiTWndPE5p85bZwH3FWrRHGCzRid99tOypiHrJJYP+7Qs50fL6HE6fhBZ0M0bXW5g8Bp9lnqlp+6st8VPsyUltOs1+aCnpRvqqqGOw3ljXcI/7mfeqnxsxRmPGlN+C4bgmwZBlMHNKHAXvbws17bwrTj7+FxuhhP0aeKepd5j4MbT95XppdO8Jklaxk7DI4hjfBcHXJtluRsWkuWk6jtvp/pa2r9KsYlp1htNK+CeoDJI7BzS12wkA77eIhfnGdP8OpCxs0/hSNDw1rS4hjtziAPBHrVtwzilvC0ovNSVjJY2yxOD2PAc1wNwQdxVdrtYGHxSvidI48Ecsj2RufFE69rSSNGVm3ZtO9SiKzM6WtZXr4qrQ00Z+i6Rz3DxiMDZ9606nna9oewhzXAEEG4IIuCDzhZ1ryw9z6OKoaL8BJ4XmbIMt/tyql/xbfTa9WNtFp5mvY17CC1wDgRuIIuFW6zCH/lqnrGsJZ3PNE9w3NdmY5l/X4SzXVzrH7ka2krSTANjJNpMQ8TvGzbvG5bXDVRvjErHBzCMwc0ggt33Ft6VtFoRlxWw21L0LqqlLrCwySVsLajw3HKGlrm7fPcbF3CdPqCpmEEb3Bz78GXscxs1ueNzhZ49StuGfC3hakXzL1VX6xcPDy3O8sa7g3TiN5ga/wDdMtst/apmdIiJnstyL5slDgCCCCLgjaCLXuDzqr12sCiilfGOFk4H9K+KJ8jIubw3NFmpsiJnss1TUsiaXyOaxrdpc4gADzk7AvHgmOU9ax0lK/OxrizMAbEt32vvHnVK1maRUkuGFsb8/dLc0Za0uY4Mc293Ws0jxFeDU9pBTx04pHudwskzsoyOLdouLuAsN3OVTl92msYf/LnPnTVly6r+kel9JQFrJ3OMklskcbS+R1zYWaNu9frA9Kqase+KMubLH9KKVpjkb/tdvCttnxnW9Ptj2k1HQgGpma0m1mXu91zbYwbSpgFYDrZxSKeva6PN+aaI35mOaQ5khJtmHhDzjYtowHH4K1rnQF9mHKc7HM22vszAXHqVa23Mw0yYuNa28pdFUanWBSNkkjjbNMIf0r4YnSMj8eZzRbZ5lKu0kpu5O7WvL4bA5owXmxNvot23vvHMrbZcZTKKo02sbDZBI5srgIWGR+Zjm2aCBzjabm1l7NFtMKXEc3c7iHR2zMeMrgDuNvEnKFppaOswgtdPII+kM6uVdXNdHII+kM6uVFKi06Kcgpejw9W1VvXJR8JhT3gXML4pPYHBrvucVZdE+QUnR4eramlNF3RRVEP+pE9vtymyi0bhfHbjeJ+WGaK1JfQT0IO2oqqNoHOWvkDX7P8AZdfnW/RcDikuXYJI45W22bbFuz2tC+Wq2j4bFaa4/R5pnD6jDb7HOarZr3orS0tQP2mviPsIe3+rlzdfT29KNV+p15WLQisFbidXWja1sFNCCP3nNMrwPblVN01/zJH9em/qFcNSVBweGmS1jNK9/sbZg+5qqGm3+ZI/r039QtLfjDnxdMl48RKV19N2Uv1pP6BfSjwdo0bnqJgHzTxGd0jhd2y3BAE7g1oaLevxr56/Po0tvHL+EKyYq22jjgPIx+AJr7rJ3rHj/cqNovpNJS4BVBps5k3AxH93hgDs9V3FTOiNNE3Rqf6N5Y6h52i7j4QF/HsAWeNB/I7/ABd3sv8A/O633rSdXOhWHVWGwz1EAfI/PmcXvF7OI3AgcyiszPT4aZ61pE2/k+movFHSUstM43EDwWeZsgzFvqDs32rR62lZNG6KVocx4LXNO4g7wVHYDozR0JeaSIR8JbNYuN7bt5K+GkGMOp6qiiFstTK+N1xt2Rue2x5trbe1ax0jq4sloteZqxPTzQGbDXGWO8lMTsfvdHfc2Ttbl7tU+lz6SoZSSOvTzOygH/xSHc4fwuOwjzgreZY2uBa4AgixBFwQeax3r+etYOjbcOxFgg2RylssY/cIeAWjzA2t6/MsbU4Tyh3Yc/r0nHfv5ffWLS8NpA+E7pZKVnseyMH7iVeNdVC0YfE5gy8DKwMI2FlwWi1t1th9iqGk+3SaMn/WovwMV811fqs/zYvxKfays79TFE+IRGlWmL34DBK02lq7QuIO0EA8Kf8AqR7V8jDEzRTIMt3RCQjZcvdIHbvGqPi2b8jYeebhqz7cwt/daZoRoThtRh1NNNSsc+SJrnOJddzjvOxymN2mf0i8VxUif5T/AEreCaVyw6OzNafzkUnc0br7Wtl8If8AFpdb1BTGgOHvGjs5p2XlqG1JA53GxiaPPsaF5ta2A01Fh7G0kQjY+oaXBpO1waQDtJVo1Sfqin/9vWvSu+XGfCuS0el6lY72Z1glJPHo/XiVj2MMjMjXtLTsyh5ANrC9ubeCrpqRN8Odf/Wf/ZSutP8AVNR6m/iCitSP6ud/Of8A2SsavEfBkvN8FrT72/4gtKcMqxpHBMyJ72OfAWuDSWBjG5ZMztzbeEdtt+xePHal0WlMZYbXlp2G3OJGBjgftH2BXLS7TZ8VS3DsPYJKuQht3fo4y4ZgXc5IbdxHMB51nNZQvp9IYIpZTK/uilc+R2wve8tJNhuaNwHMAotGu3lbFNrRPL/CdPfrvNsQh/lM6wrQdaOMupMNe6M2fKWwtN9xfe5HnDQ5Z9rvH+IQ/wApnWFWbXmw9wwEbhUNv7YpAEjpyIrFpxRL36m6NrcJabD86+UnZtIzlgv7GqsarsSdTYnU4ff83I+ZzRuDZI3cw87SP+KuGqE/4RT+uXrXrOdHGE6TeDzT1BPq4N4P9Qp3+KkREzlifn+pebV1hrajGQJBdsT5piOYuY/wbjns4g+sBWnVpopW0uK1E1RGWxhkrA8kWldJK14Lbc1mkm/jURqlH+MzfVqOsC2+yY6xrf7R9VeYvNfMQoWujkEfSGdXKia6OQR9IZ1cqLZxrVonyCk6PD1bVJvAIsedRmifIKTo8PVtUoUGQ6qcI4LFq64/QZox5uEkLrfYGqf100efDeFtfgJGP9QPgn7irnR4XDDJLLEwNfOQ6Rw3vcBYE+xfrEsOiqYnQzsD43izmncQqcemm3rT6kXReg9D3Ph1NEd7YmE/WcMxv59qyvTZwOkTHAi2em2829bgIwBlA2AWtzW3WVZdq9wk76OPbt3Hf9qWruDFlis2mfeJhS9fLwWU1iDZ0nP/AAhWPFpW8XXDMOSAb+fINnrUpLoFhbyC6kjJAa29j9Fos0b+YAL98R8M4EQdyx8GHmXJY24QtDS7fvsAE4zuZWnNXjWPDKNCsGNbhFfTssZRMySNtxcvjYDb27R7VdNTeLR/k8073BslPI8Oa4gOaCcwJB3c4PnBCs+GaHYfTSianpo45G3Ae0bQDsIXxxfQXDauThqimaZDvcC5hd9bKRm9t1FaTCcmeL7ie0zt+9GcddWzVTo8pp4pGxRSD/yOawcIQdxaHEi/mVS131L4WUU0Zs+KfO36zGlwB82xaLQUEUEbYoWNYxgs1rRZoHmAX5rMOhmcx0sbXmIlzC4XyuILSR7CQrWjcMsd4rbenl0dx2Ctp2VEDwQ4AkX2sdztI5iCs/0pgbiuOU9PB4cdGM8727Wss4ODL7sxIAt5z4ja31ugWGyvMhgyud9IxPkhzfWEbhm9t1LYRg1PRx8FSxNjZvs0WufGTvJ9aa30ki8UndWH6xJjHpA6RjSSx9K8NAJJysYbADadgKtuuLHIJqGCKnkEj6iRjmtYcznNG6wG3aSB6yq7pf8A5oZ/Oo/wsWq0OheHQVBqoqZjZXEnNt2E7y0E2afUFnWN7j5deTJFPTt7xWFR0j0JecBipo25pqa01h+0+x4Rotz+E77ApPVbjsDsKiY+RrXU4LJA5wBaGk2JvuFlebKuYhoHhk8vDTUkZeTcna0OP8TWkB3tCvx1O4c3q7rxt52gMUjlxvDasxgFnDF1I61uEbDbab8ziHgHxEL56nMXjbQvpZXBklNK8FjzZwY85wSD5y4H1LQ4adrGhjAGtaLBoFgB4gOYKExjQrDquThammY9/wC9tBPrsRm9qceu0xl+zhPbe1X0kxR+IYdiTobPgjLWQuaP0nBgGVwP7Tb7AfMVD6vMaFNg8pjc0zGoEcbTtLnyloZ4O8ixv6gStXpaGOKMRRMa1jRYMaAGgeIDxKIoNC8Ogn7phpY2y7SHAfRJ3lo3NPqCcZ5bIzRGKaTHvtm2BzNpdJp3VpDM5myvfsbeQMcw5jssWgtH2KNx2vjm0jinY4GPumnAf+y4RlrHODtxAdcXGy4WxY5ovRV2XuuBshbuJuCPNcG9vMvjW6GYdNHHFJSxlkOyNoFsgO0tFuYnmVeE9mkfUVid69tMt11ua6op6hhDonxWa9u1pMclyAfHYq56WA4q+bD6dzHsZTCXMNuWqMjTAM27a1slx4iPGrVX6P0s8AppoWOiaAGstsbYWGW272L9YPgdNRx8FSRNjZe9mjefGTvJ85Vop1n5Utm3Fdd4U3VNibIsNfFORG+lklEjX7CwFxftv61BaqqESVVTi8xDYs0jY3uNg4yPzOcCeYDKL+O48a0bFdEqCqfwlRTse42uTcFwG4OtbMPMbr3TYTA+HuZ8TDCRl4MtGTKNoGXdZIr2+FZy/lqO7GNVtRGzF5XPe1rbVAuXAA3kFrEnat0BUAdCsMO+ip/dN5vYp5oU0rxjRnyRktyhQtdPII+kM6uVdXNdPII+kM6uVdVmK06J8gpOjw9W1SqitE+QUnR4erapVAXF1EHF1EQcsll1EHLIuogIiIC/L3WBJ5tq/S4g/nvSbGqeXHmVbJAYWyUzi8A2AiDQ/m5rG63ygrI542TRODmSAOa4bi07ivtwY8Q+xfoBVrXTXLl5xEa7RoXURWZCIiDiWXUQcsuoiAiIgIiICIiCga6eQR9IZ1cq6ua6eQR9IZ1cq6gtOifIKTo8PVtUqorRPkFJ0eHq2qVQEREBERAREQEREBERAREQEREBERAREQEREBERAREQEREBERBQNdPII+kM6uVdXNdPII+kM6uVdQWnRPkFJ0eHq2qVUVonyCk6PD1bVKoCIiAiIgIiICIiAiIgIiICIiAiIgIiICIiAiIgIiICIiAiIgoGunkEfSGdXKurmunkEfSGdXKuoLTonyCk6PD1bVKqK0T5BSdHh6tqlUBERAREQEREBERAREQEREBERAREQEREBERAREQEREBERAREQUDXTyCPpDOrlXVzXTyCPpDOrlXUFp0T5BSdHh6tqlVj2Ca2OBpoIu478HFGy/D2vlYBe3B7F7e/D6F8f5SDVEWV9+H0L4/yk78PoXx/lINURZX34fQvj/KTvw+hfH+Ug1RFlffh9C+P8pO/D6F8f5SDVEWV9+H0L4/yk78PoXx/lINURZX34fQvj/KTvw+hfH+Ug1RFlffh9C+P8pO/D6F8f5SDVEWV9+H0L4/yk78PoXx/lINURZX34fQvj/KTvw+hfH+Ug1RFlffh9C+P8pO/D6F8f5SDVEWV9+H0L4/yk78PoXx/lINURZX34fQvj/KTvw+hfH+Ug1RFlffh9C+P8pO/D6F8f5SDVEWV9+H0L4/yk78PoXx/lINURZX34fQvj/KTvw+hfH+UglddPII+kM6uVdVC1haxu7aVkXcuTLK19+FzXsx4tbIPGi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307975" y="1070025"/>
            <a:ext cx="8281548" cy="319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8288" indent="-268288">
              <a:lnSpc>
                <a:spcPct val="140000"/>
              </a:lnSpc>
              <a:buFontTx/>
              <a:buChar char="•"/>
            </a:pPr>
            <a:endParaRPr lang="fr-FR" sz="240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268288" indent="-268288">
              <a:lnSpc>
                <a:spcPct val="140000"/>
              </a:lnSpc>
              <a:buFontTx/>
              <a:buChar char="•"/>
            </a:pPr>
            <a:r>
              <a:rPr lang="en-US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Wine critique: From </a:t>
            </a:r>
            <a:r>
              <a:rPr lang="en-US" sz="24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an all-powerful voice to a broad range of </a:t>
            </a:r>
            <a:r>
              <a:rPr lang="en-US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influences</a:t>
            </a:r>
          </a:p>
          <a:p>
            <a:pPr marL="268288" indent="-268288">
              <a:lnSpc>
                <a:spcPct val="140000"/>
              </a:lnSpc>
              <a:buFontTx/>
              <a:buChar char="•"/>
            </a:pPr>
            <a:r>
              <a:rPr lang="en-US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Importance of wine merchants, training of the sales force</a:t>
            </a:r>
            <a:endParaRPr lang="en-US" sz="24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268288" indent="-268288">
              <a:lnSpc>
                <a:spcPct val="140000"/>
              </a:lnSpc>
              <a:buFontTx/>
              <a:buChar char="•"/>
            </a:pP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Increasing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influence of sommeliers</a:t>
            </a:r>
            <a:endParaRPr lang="fr-FR" sz="24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268288" indent="-268288">
              <a:lnSpc>
                <a:spcPct val="140000"/>
              </a:lnSpc>
              <a:buFontTx/>
              <a:buChar char="•"/>
            </a:pP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Role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of social networks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989" y="3863743"/>
            <a:ext cx="3570734" cy="238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15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C2BA-BB8C-DA40-857F-2615329C5E37}"/>
              </a:ext>
            </a:extLst>
          </p:cNvPr>
          <p:cNvCxnSpPr>
            <a:cxnSpLocks/>
          </p:cNvCxnSpPr>
          <p:nvPr/>
        </p:nvCxnSpPr>
        <p:spPr>
          <a:xfrm flipH="1">
            <a:off x="0" y="1286905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6DC6998-4729-B948-86F8-073B1E1CEE77}"/>
              </a:ext>
            </a:extLst>
          </p:cNvPr>
          <p:cNvSpPr txBox="1"/>
          <p:nvPr/>
        </p:nvSpPr>
        <p:spPr>
          <a:xfrm>
            <a:off x="2122394" y="412503"/>
            <a:ext cx="7021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1907" fontAlgn="auto">
              <a:spcBef>
                <a:spcPts val="0"/>
              </a:spcBef>
              <a:spcAft>
                <a:spcPts val="0"/>
              </a:spcAft>
            </a:pP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How a « terroir »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can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be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defined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?</a:t>
            </a:r>
            <a:endParaRPr lang="fr-FR" sz="2800" cap="small" dirty="0">
              <a:solidFill>
                <a:srgbClr val="942420"/>
              </a:solidFill>
              <a:latin typeface="Microsoft Tai Le" panose="020B0502040204020203" pitchFamily="34" charset="0"/>
              <a:ea typeface="Segoe UI Historic" panose="020B0502040204020203" pitchFamily="34" charset="0"/>
              <a:cs typeface="Microsoft Tai Le" panose="020B0502040204020203" pitchFamily="34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B3E45E9-89D5-0F44-B065-FC2F07770332}"/>
              </a:ext>
            </a:extLst>
          </p:cNvPr>
          <p:cNvCxnSpPr>
            <a:cxnSpLocks/>
          </p:cNvCxnSpPr>
          <p:nvPr/>
        </p:nvCxnSpPr>
        <p:spPr>
          <a:xfrm flipV="1">
            <a:off x="2013493" y="5304"/>
            <a:ext cx="0" cy="14301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00A7204-147D-CD4C-9699-4A762A2FBF55}"/>
              </a:ext>
            </a:extLst>
          </p:cNvPr>
          <p:cNvSpPr/>
          <p:nvPr/>
        </p:nvSpPr>
        <p:spPr>
          <a:xfrm>
            <a:off x="654580" y="2104778"/>
            <a:ext cx="4619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>
                <a:solidFill>
                  <a:schemeClr val="bg1">
                    <a:lumMod val="85000"/>
                  </a:schemeClr>
                </a:solidFill>
                <a:latin typeface="Microsoft JhengHei UI Light" panose="020B0604030504040204" pitchFamily="34" charset="-120"/>
                <a:ea typeface="Microsoft JhengHei UI Light" panose="020B0604030504040204" pitchFamily="34" charset="-120"/>
                <a:cs typeface="Times New Roman" panose="02020603050405020304" pitchFamily="18" charset="0"/>
              </a:rPr>
              <a:t>S</a:t>
            </a:r>
            <a:endParaRPr lang="fr-FR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135001" y="1973651"/>
            <a:ext cx="6832320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  <a:spcAft>
                <a:spcPts val="2400"/>
              </a:spcAft>
            </a:pPr>
            <a:r>
              <a:rPr lang="fr-FR" sz="2200" dirty="0" err="1">
                <a:latin typeface="Microsoft Tai Le" panose="020B0502040204020203" pitchFamily="34" charset="0"/>
                <a:ea typeface="Microsoft Sans Serif" panose="020B0604020202020204" pitchFamily="34" charset="0"/>
                <a:cs typeface="Microsoft Tai Le" panose="020B0502040204020203" pitchFamily="34" charset="0"/>
              </a:rPr>
              <a:t>Soil</a:t>
            </a:r>
            <a:r>
              <a:rPr lang="fr-FR" sz="2200" dirty="0">
                <a:latin typeface="Microsoft Tai Le" panose="020B0502040204020203" pitchFamily="34" charset="0"/>
                <a:ea typeface="Microsoft Sans Serif" panose="020B0604020202020204" pitchFamily="34" charset="0"/>
                <a:cs typeface="Microsoft Tai Le" panose="020B0502040204020203" pitchFamily="34" charset="0"/>
              </a:rPr>
              <a:t>: </a:t>
            </a:r>
            <a:r>
              <a:rPr lang="fr-FR" sz="2200" dirty="0" err="1">
                <a:latin typeface="Microsoft Tai Le" panose="020B0502040204020203" pitchFamily="34" charset="0"/>
                <a:ea typeface="Microsoft Sans Serif" panose="020B0604020202020204" pitchFamily="34" charset="0"/>
                <a:cs typeface="Microsoft Tai Le" panose="020B0502040204020203" pitchFamily="34" charset="0"/>
              </a:rPr>
              <a:t>geology</a:t>
            </a:r>
            <a:r>
              <a:rPr lang="fr-FR" sz="2200" dirty="0">
                <a:latin typeface="Microsoft Tai Le" panose="020B0502040204020203" pitchFamily="34" charset="0"/>
                <a:ea typeface="Microsoft Sans Serif" panose="020B0604020202020204" pitchFamily="34" charset="0"/>
                <a:cs typeface="Microsoft Tai Le" panose="020B0502040204020203" pitchFamily="34" charset="0"/>
              </a:rPr>
              <a:t>, </a:t>
            </a:r>
            <a:r>
              <a:rPr lang="fr-FR" sz="2200" dirty="0" err="1" smtClean="0">
                <a:latin typeface="Microsoft Tai Le" panose="020B0502040204020203" pitchFamily="34" charset="0"/>
                <a:ea typeface="Microsoft Sans Serif" panose="020B0604020202020204" pitchFamily="34" charset="0"/>
                <a:cs typeface="Microsoft Tai Le" panose="020B0502040204020203" pitchFamily="34" charset="0"/>
              </a:rPr>
              <a:t>microbiote</a:t>
            </a:r>
            <a:r>
              <a:rPr lang="fr-FR" sz="2200" dirty="0" smtClean="0">
                <a:latin typeface="Microsoft Tai Le" panose="020B0502040204020203" pitchFamily="34" charset="0"/>
                <a:ea typeface="Microsoft Sans Serif" panose="020B0604020202020204" pitchFamily="34" charset="0"/>
                <a:cs typeface="Microsoft Tai Le" panose="020B0502040204020203" pitchFamily="34" charset="0"/>
              </a:rPr>
              <a:t>, water </a:t>
            </a:r>
            <a:r>
              <a:rPr lang="fr-FR" sz="2200" dirty="0">
                <a:latin typeface="Microsoft Tai Le" panose="020B0502040204020203" pitchFamily="34" charset="0"/>
                <a:ea typeface="Microsoft Sans Serif" panose="020B0604020202020204" pitchFamily="34" charset="0"/>
                <a:cs typeface="Microsoft Tai Le" panose="020B0502040204020203" pitchFamily="34" charset="0"/>
              </a:rPr>
              <a:t>and </a:t>
            </a:r>
            <a:r>
              <a:rPr lang="fr-FR" sz="2200" dirty="0" err="1">
                <a:latin typeface="Microsoft Tai Le" panose="020B0502040204020203" pitchFamily="34" charset="0"/>
                <a:ea typeface="Microsoft Sans Serif" panose="020B0604020202020204" pitchFamily="34" charset="0"/>
                <a:cs typeface="Microsoft Tai Le" panose="020B0502040204020203" pitchFamily="34" charset="0"/>
              </a:rPr>
              <a:t>nitrogen</a:t>
            </a:r>
            <a:r>
              <a:rPr lang="fr-FR" sz="2200" dirty="0">
                <a:latin typeface="Microsoft Tai Le" panose="020B0502040204020203" pitchFamily="34" charset="0"/>
                <a:ea typeface="Microsoft Sans Serif" panose="020B0604020202020204" pitchFamily="34" charset="0"/>
                <a:cs typeface="Microsoft Tai Le" panose="020B0502040204020203" pitchFamily="34" charset="0"/>
              </a:rPr>
              <a:t> </a:t>
            </a:r>
            <a:r>
              <a:rPr lang="fr-FR" sz="2200" dirty="0" err="1">
                <a:latin typeface="Microsoft Tai Le" panose="020B0502040204020203" pitchFamily="34" charset="0"/>
                <a:ea typeface="Microsoft Sans Serif" panose="020B0604020202020204" pitchFamily="34" charset="0"/>
                <a:cs typeface="Microsoft Tai Le" panose="020B0502040204020203" pitchFamily="34" charset="0"/>
              </a:rPr>
              <a:t>status</a:t>
            </a:r>
            <a:endParaRPr lang="fr-FR" sz="2200" dirty="0">
              <a:latin typeface="Microsoft Tai Le" panose="020B0502040204020203" pitchFamily="34" charset="0"/>
              <a:ea typeface="Microsoft Sans Serif" panose="020B0604020202020204" pitchFamily="34" charset="0"/>
              <a:cs typeface="Microsoft Tai Le" panose="020B0502040204020203" pitchFamily="34" charset="0"/>
            </a:endParaRPr>
          </a:p>
          <a:p>
            <a:pPr>
              <a:lnSpc>
                <a:spcPct val="200000"/>
              </a:lnSpc>
              <a:spcAft>
                <a:spcPts val="2400"/>
              </a:spcAft>
            </a:pPr>
            <a:r>
              <a:rPr lang="fr-FR" sz="2200" dirty="0" err="1">
                <a:latin typeface="Microsoft Tai Le" panose="020B0502040204020203" pitchFamily="34" charset="0"/>
                <a:ea typeface="Microsoft Sans Serif" panose="020B0604020202020204" pitchFamily="34" charset="0"/>
                <a:cs typeface="Microsoft Tai Le" panose="020B0502040204020203" pitchFamily="34" charset="0"/>
              </a:rPr>
              <a:t>Climate</a:t>
            </a:r>
            <a:endParaRPr lang="fr-FR" sz="2200" dirty="0">
              <a:latin typeface="Microsoft Tai Le" panose="020B0502040204020203" pitchFamily="34" charset="0"/>
              <a:ea typeface="Microsoft Sans Serif" panose="020B0604020202020204" pitchFamily="34" charset="0"/>
              <a:cs typeface="Microsoft Tai Le" panose="020B0502040204020203" pitchFamily="34" charset="0"/>
            </a:endParaRPr>
          </a:p>
          <a:p>
            <a:pPr>
              <a:lnSpc>
                <a:spcPct val="200000"/>
              </a:lnSpc>
              <a:spcAft>
                <a:spcPts val="2400"/>
              </a:spcAft>
            </a:pPr>
            <a:r>
              <a:rPr lang="fr-FR" sz="2200" dirty="0">
                <a:latin typeface="Microsoft Tai Le" panose="020B0502040204020203" pitchFamily="34" charset="0"/>
                <a:ea typeface="Microsoft Sans Serif" panose="020B0604020202020204" pitchFamily="34" charset="0"/>
                <a:cs typeface="Microsoft Tai Le" panose="020B0502040204020203" pitchFamily="34" charset="0"/>
              </a:rPr>
              <a:t>Plant </a:t>
            </a:r>
            <a:r>
              <a:rPr lang="fr-FR" sz="2200" dirty="0" err="1">
                <a:latin typeface="Microsoft Tai Le" panose="020B0502040204020203" pitchFamily="34" charset="0"/>
                <a:ea typeface="Microsoft Sans Serif" panose="020B0604020202020204" pitchFamily="34" charset="0"/>
                <a:cs typeface="Microsoft Tai Le" panose="020B0502040204020203" pitchFamily="34" charset="0"/>
              </a:rPr>
              <a:t>material</a:t>
            </a:r>
            <a:r>
              <a:rPr lang="fr-FR" sz="2200" dirty="0">
                <a:latin typeface="Microsoft Tai Le" panose="020B0502040204020203" pitchFamily="34" charset="0"/>
                <a:ea typeface="Microsoft Sans Serif" panose="020B0604020202020204" pitchFamily="34" charset="0"/>
                <a:cs typeface="Microsoft Tai Le" panose="020B0502040204020203" pitchFamily="34" charset="0"/>
              </a:rPr>
              <a:t>: </a:t>
            </a:r>
            <a:r>
              <a:rPr lang="fr-FR" sz="2200" dirty="0" err="1">
                <a:latin typeface="Microsoft Tai Le" panose="020B0502040204020203" pitchFamily="34" charset="0"/>
                <a:ea typeface="Microsoft Sans Serif" panose="020B0604020202020204" pitchFamily="34" charset="0"/>
                <a:cs typeface="Microsoft Tai Le" panose="020B0502040204020203" pitchFamily="34" charset="0"/>
              </a:rPr>
              <a:t>variety</a:t>
            </a:r>
            <a:r>
              <a:rPr lang="fr-FR" sz="2200" dirty="0">
                <a:latin typeface="Microsoft Tai Le" panose="020B0502040204020203" pitchFamily="34" charset="0"/>
                <a:ea typeface="Microsoft Sans Serif" panose="020B0604020202020204" pitchFamily="34" charset="0"/>
                <a:cs typeface="Microsoft Tai Le" panose="020B0502040204020203" pitchFamily="34" charset="0"/>
              </a:rPr>
              <a:t>, </a:t>
            </a:r>
            <a:r>
              <a:rPr lang="fr-FR" sz="2200" dirty="0" err="1">
                <a:latin typeface="Microsoft Tai Le" panose="020B0502040204020203" pitchFamily="34" charset="0"/>
                <a:ea typeface="Microsoft Sans Serif" panose="020B0604020202020204" pitchFamily="34" charset="0"/>
                <a:cs typeface="Microsoft Tai Le" panose="020B0502040204020203" pitchFamily="34" charset="0"/>
              </a:rPr>
              <a:t>gene</a:t>
            </a:r>
            <a:r>
              <a:rPr lang="fr-FR" sz="2200" dirty="0">
                <a:latin typeface="Microsoft Tai Le" panose="020B0502040204020203" pitchFamily="34" charset="0"/>
                <a:ea typeface="Microsoft Sans Serif" panose="020B0604020202020204" pitchFamily="34" charset="0"/>
                <a:cs typeface="Microsoft Tai Le" panose="020B0502040204020203" pitchFamily="34" charset="0"/>
              </a:rPr>
              <a:t> pool and </a:t>
            </a:r>
            <a:r>
              <a:rPr lang="fr-FR" sz="2200" dirty="0" err="1">
                <a:latin typeface="Microsoft Tai Le" panose="020B0502040204020203" pitchFamily="34" charset="0"/>
                <a:ea typeface="Microsoft Sans Serif" panose="020B0604020202020204" pitchFamily="34" charset="0"/>
                <a:cs typeface="Microsoft Tai Le" panose="020B0502040204020203" pitchFamily="34" charset="0"/>
              </a:rPr>
              <a:t>rootstock</a:t>
            </a:r>
            <a:endParaRPr lang="fr-FR" sz="2200" dirty="0">
              <a:latin typeface="Microsoft Tai Le" panose="020B0502040204020203" pitchFamily="34" charset="0"/>
              <a:ea typeface="Microsoft Sans Serif" panose="020B0604020202020204" pitchFamily="34" charset="0"/>
              <a:cs typeface="Microsoft Tai Le" panose="020B0502040204020203" pitchFamily="34" charset="0"/>
            </a:endParaRPr>
          </a:p>
          <a:p>
            <a:pPr>
              <a:lnSpc>
                <a:spcPct val="200000"/>
              </a:lnSpc>
              <a:spcAft>
                <a:spcPts val="2400"/>
              </a:spcAft>
            </a:pPr>
            <a:r>
              <a:rPr lang="fr-FR" sz="2200" dirty="0" err="1">
                <a:latin typeface="Microsoft Tai Le" panose="020B0502040204020203" pitchFamily="34" charset="0"/>
                <a:ea typeface="Microsoft Sans Serif" panose="020B0604020202020204" pitchFamily="34" charset="0"/>
                <a:cs typeface="Microsoft Tai Le" panose="020B0502040204020203" pitchFamily="34" charset="0"/>
              </a:rPr>
              <a:t>Human</a:t>
            </a:r>
            <a:r>
              <a:rPr lang="fr-FR" sz="2200" dirty="0">
                <a:latin typeface="Microsoft Tai Le" panose="020B0502040204020203" pitchFamily="34" charset="0"/>
                <a:ea typeface="Microsoft Sans Serif" panose="020B0604020202020204" pitchFamily="34" charset="0"/>
                <a:cs typeface="Microsoft Tai Le" panose="020B0502040204020203" pitchFamily="34" charset="0"/>
              </a:rPr>
              <a:t> know-how: cultural practices and </a:t>
            </a:r>
            <a:r>
              <a:rPr lang="fr-FR" sz="2200" dirty="0" err="1">
                <a:latin typeface="Microsoft Tai Le" panose="020B0502040204020203" pitchFamily="34" charset="0"/>
                <a:ea typeface="Microsoft Sans Serif" panose="020B0604020202020204" pitchFamily="34" charset="0"/>
                <a:cs typeface="Microsoft Tai Le" panose="020B0502040204020203" pitchFamily="34" charset="0"/>
              </a:rPr>
              <a:t>winemaking</a:t>
            </a:r>
            <a:endParaRPr lang="fr-FR" sz="2200" dirty="0">
              <a:latin typeface="Microsoft Tai Le" panose="020B0502040204020203" pitchFamily="34" charset="0"/>
              <a:ea typeface="Microsoft Sans Serif" panose="020B0604020202020204" pitchFamily="34" charset="0"/>
              <a:cs typeface="Microsoft Tai Le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0230A3-3015-C448-80F4-D972B2AFA526}"/>
              </a:ext>
            </a:extLst>
          </p:cNvPr>
          <p:cNvSpPr/>
          <p:nvPr/>
        </p:nvSpPr>
        <p:spPr>
          <a:xfrm>
            <a:off x="605689" y="3054850"/>
            <a:ext cx="5293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>
                <a:solidFill>
                  <a:schemeClr val="bg1">
                    <a:lumMod val="85000"/>
                  </a:schemeClr>
                </a:solidFill>
                <a:latin typeface="Microsoft JhengHei UI Light" panose="020B0604030504040204" pitchFamily="34" charset="-120"/>
                <a:ea typeface="Microsoft JhengHei UI Light" panose="020B0604030504040204" pitchFamily="34" charset="-120"/>
                <a:cs typeface="Times New Roman" panose="02020603050405020304" pitchFamily="18" charset="0"/>
              </a:rPr>
              <a:t>C</a:t>
            </a:r>
            <a:endParaRPr lang="fr-FR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0009C5-0FAE-E84B-AB58-FB0DAE19E417}"/>
              </a:ext>
            </a:extLst>
          </p:cNvPr>
          <p:cNvSpPr/>
          <p:nvPr/>
        </p:nvSpPr>
        <p:spPr>
          <a:xfrm>
            <a:off x="621367" y="4006800"/>
            <a:ext cx="4860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>
                <a:solidFill>
                  <a:schemeClr val="bg1">
                    <a:lumMod val="85000"/>
                  </a:schemeClr>
                </a:solidFill>
                <a:latin typeface="Microsoft JhengHei UI Light" panose="020B0604030504040204" pitchFamily="34" charset="-120"/>
                <a:ea typeface="Microsoft JhengHei UI Light" panose="020B0604030504040204" pitchFamily="34" charset="-120"/>
                <a:cs typeface="Times New Roman" panose="02020603050405020304" pitchFamily="18" charset="0"/>
              </a:rPr>
              <a:t>P</a:t>
            </a:r>
            <a:endParaRPr lang="fr-FR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FB800D-553E-2F40-98A9-1F6A13C28440}"/>
              </a:ext>
            </a:extLst>
          </p:cNvPr>
          <p:cNvSpPr/>
          <p:nvPr/>
        </p:nvSpPr>
        <p:spPr>
          <a:xfrm>
            <a:off x="605689" y="4958751"/>
            <a:ext cx="5597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>
                <a:solidFill>
                  <a:schemeClr val="bg1">
                    <a:lumMod val="85000"/>
                  </a:schemeClr>
                </a:solidFill>
                <a:latin typeface="Microsoft JhengHei UI Light" panose="020B0604030504040204" pitchFamily="34" charset="-120"/>
                <a:ea typeface="Microsoft JhengHei UI Light" panose="020B0604030504040204" pitchFamily="34" charset="-120"/>
                <a:cs typeface="Times New Roman" panose="02020603050405020304" pitchFamily="18" charset="0"/>
              </a:rPr>
              <a:t>H</a:t>
            </a:r>
            <a:endParaRPr lang="fr-FR" sz="4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081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C2BA-BB8C-DA40-857F-2615329C5E37}"/>
              </a:ext>
            </a:extLst>
          </p:cNvPr>
          <p:cNvCxnSpPr>
            <a:cxnSpLocks/>
          </p:cNvCxnSpPr>
          <p:nvPr/>
        </p:nvCxnSpPr>
        <p:spPr>
          <a:xfrm flipH="1">
            <a:off x="0" y="1286905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6DC6998-4729-B948-86F8-073B1E1CEE77}"/>
              </a:ext>
            </a:extLst>
          </p:cNvPr>
          <p:cNvSpPr txBox="1"/>
          <p:nvPr/>
        </p:nvSpPr>
        <p:spPr>
          <a:xfrm>
            <a:off x="2122394" y="412503"/>
            <a:ext cx="7021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1907" fontAlgn="auto">
              <a:spcBef>
                <a:spcPts val="0"/>
              </a:spcBef>
              <a:spcAft>
                <a:spcPts val="0"/>
              </a:spcAft>
            </a:pP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Drinking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wine</a:t>
            </a:r>
            <a:r>
              <a:rPr lang="fr-FR" sz="2800" cap="small" dirty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or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drinking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ideas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?</a:t>
            </a:r>
            <a:endParaRPr lang="fr-FR" sz="2800" cap="small" dirty="0">
              <a:solidFill>
                <a:srgbClr val="942420"/>
              </a:solidFill>
              <a:latin typeface="Microsoft Tai Le" panose="020B0502040204020203" pitchFamily="34" charset="0"/>
              <a:ea typeface="Segoe UI Historic" panose="020B0502040204020203" pitchFamily="34" charset="0"/>
              <a:cs typeface="Microsoft Tai Le" panose="020B0502040204020203" pitchFamily="34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B3E45E9-89D5-0F44-B065-FC2F07770332}"/>
              </a:ext>
            </a:extLst>
          </p:cNvPr>
          <p:cNvCxnSpPr>
            <a:cxnSpLocks/>
          </p:cNvCxnSpPr>
          <p:nvPr/>
        </p:nvCxnSpPr>
        <p:spPr>
          <a:xfrm flipV="1">
            <a:off x="2013493" y="5304"/>
            <a:ext cx="0" cy="14301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utoShape 4" descr="data:image/jpeg;base64,/9j/4AAQSkZJRgABAQAAAQABAAD/2wCEAAkGBxAQEBUQDxIWFhUTGBcVGRYXFhgXFxUVFRgaFhoWGhgZHSggGBolHxkYIjEiJSkrLi4uHSA1ODMsNygtLisBCgoKDg0OGxAQGy0mHyYrLSs1Ky0tLS0tLS8tNSs1LSstLS0tLS0tLS0tLS0tLS0tLS0tLS0uLS0tLS0tLS0tLf/AABEIAM0A9gMBIgACEQEDEQH/xAAcAAEAAwEBAQEBAAAAAAAAAAAABQYHAQQDAgj/xABKEAABAwICBAcMBQoGAwAAAAABAAIDBBEFEgYHITETFjRBdLPSFBciUVRhZHGBk6PjMnKRobIVIzM1QlJic7HBJTZTgpKiQ4OU/8QAGQEBAAMBAQAAAAAAAAAAAAAAAAECAwQF/8QAKREBAAICAQMDBAIDAQAAAAAAAAECAxESITFRE0FhBCIycWKhUpHBI//aAAwDAQACEQMRAD8A0jRjR6idRUrnUlOSYISSYYySTG0kk5dpUpxaoPI6b3EfZTRPkFJ0eHq2qVQRXFqg8jpvcR9lOLVB5HTe4j7KlUQRXFqg8jpvcR9lOLVB5HTe4j7KlUQRXFqg8jpvcR9lOLVB5HTe4j7KlUQRXFqg8jpvcR9lOLVB5HTe4j7KlUQRXFqg8jpvcR9lOLVB5HTe4j7KlUQRXFqg8jpvcR9lOLVB5HTe4j7KlUQRXFqg8jpvcR9lOLVB5HTe4j7KlUQRXFqg8jpvcR9lOLVB5HTe4j7KlUQRXFqg8jpvcR9lOLVB5HTe4j7KlUQRXFqg8jpvcR9lOLVB5HTe4j7KlUQRXFqg8jpvcR9lOLVB5HTe4j7KlUQRXFqg8jpvcR9lOLVB5HTe4j7KlUQRXFqg8jpvcR9lOLVB5HTe4j7KlUQRXFqg8jpvcR9lOLVB5HTe4j7KlUQZjrfwSkioY3RU0LCZ2C7YmNNuDkNrgbtgRe/XTyCPpDOrlXUFp0T5BSdHh6tqlVFaJ8gpOjw9W1SqAiIgIiICIiAiIgIiICIiAiIgIiICIiAiIgIiICIiAiIgIiIKBrp5BH0hnVyrq5rp5BH0hnVyrqC06J8gpOjw9W1SqitE+QUnR4erapVAREQEREBERAREQEREBERAREQEREBERAREQEREBERAREQEREFA108gj6Qzq5V1c108gj6Qzq5V1BadE+QUnR4erapVRWifIKTo8PVtUqgIiICIiAiIgIiICIiAiIgIiICIiAiIgIiICIiAiIgIiICIiCga6eQR9IZ1cq6ua6eQR9IZ1cq6gtGinIKXo8PVtUqoDB6Z8uF07I5XROdTQgSNDS5n5tu0BwI+5Y7jelGLUtfJRvxCXLHK2MvyRZixxaQ76Fr5XKtraaYsU5JmIf0CioOnkddTYaJ6eulz0zbvdljvM1zgMzvB2EA81goTVLjlbW1EvdVZI8Qta4RlseVwfdpJIbfYQN3jSbRE6TGKZpz9msrqqmsWSWKhkqYqmSAwNdJ4AYTJssGHODsuebavbonQVMMANXVPnkeGOOcMGRxaMzW5APBv41O2eum08i4F1SgREQERQ2luOx4fSSVUu0RjY395x2Nb7SkpiJmdQmEVEwnRmrqom1NfW1LJpAHtjgldFHACLhoa3Y87r5r86jtHMZxEY3+TqyXOyGGVwIaG8M0uZwcrwNmYC42W23UbWim4nU9mmouLqlQREQEREBERAREQEREBERAREQUDXTyCPpDOrlXVzXTyCPpDOrlXUFo0U5BS9Hg6tqxXXXRcHiZeNnDxMdf+Jl2E/hW1aKcgpejw9W1Zzr6o/BpZxzOfEfaMw/oVnkj7XT9JbWWFyFsQwTpFJ9jjHs+xyynUzX8HiTWndPE5p85bZwH3FWrRHGCzRid99tOypiHrJJYP+7Qs50fL6HE6fhBZ0M0bXW5g8Bp9lnqlp+6st8VPsyUltOs1+aCnpRvqqqGOw3ljXcI/7mfeqnxsxRmPGlN+C4bgmwZBlMHNKHAXvbws17bwrTj7+FxuhhP0aeKepd5j4MbT95XppdO8Jklaxk7DI4hjfBcHXJtluRsWkuWk6jtvp/pa2r9KsYlp1htNK+CeoDJI7BzS12wkA77eIhfnGdP8OpCxs0/hSNDw1rS4hjtziAPBHrVtwzilvC0ovNSVjJY2yxOD2PAc1wNwQdxVdrtYGHxSvidI48Ecsj2RufFE69rSSNGVm3ZtO9SiKzM6WtZXr4qrQ00Z+i6Rz3DxiMDZ9606nna9oewhzXAEEG4IIuCDzhZ1ryw9z6OKoaL8BJ4XmbIMt/tyql/xbfTa9WNtFp5mvY17CC1wDgRuIIuFW6zCH/lqnrGsJZ3PNE9w3NdmY5l/X4SzXVzrH7ka2krSTANjJNpMQ8TvGzbvG5bXDVRvjErHBzCMwc0ggt33Ft6VtFoRlxWw21L0LqqlLrCwySVsLajw3HKGlrm7fPcbF3CdPqCpmEEb3Bz78GXscxs1ueNzhZ49StuGfC3hakXzL1VX6xcPDy3O8sa7g3TiN5ga/wDdMtst/apmdIiJnstyL5slDgCCCCLgjaCLXuDzqr12sCiilfGOFk4H9K+KJ8jIubw3NFmpsiJnss1TUsiaXyOaxrdpc4gADzk7AvHgmOU9ax0lK/OxrizMAbEt32vvHnVK1maRUkuGFsb8/dLc0Za0uY4Mc293Ws0jxFeDU9pBTx04pHudwskzsoyOLdouLuAsN3OVTl92msYf/LnPnTVly6r+kel9JQFrJ3OMklskcbS+R1zYWaNu9frA9Kqase+KMubLH9KKVpjkb/tdvCttnxnW9Ptj2k1HQgGpma0m1mXu91zbYwbSpgFYDrZxSKeva6PN+aaI35mOaQ5khJtmHhDzjYtowHH4K1rnQF9mHKc7HM22vszAXHqVa23Mw0yYuNa28pdFUanWBSNkkjjbNMIf0r4YnSMj8eZzRbZ5lKu0kpu5O7WvL4bA5owXmxNvot23vvHMrbZcZTKKo02sbDZBI5srgIWGR+Zjm2aCBzjabm1l7NFtMKXEc3c7iHR2zMeMrgDuNvEnKFppaOswgtdPII+kM6uVdXNdHII+kM6uVFKi06Kcgpejw9W1VvXJR8JhT3gXML4pPYHBrvucVZdE+QUnR4eramlNF3RRVEP+pE9vtymyi0bhfHbjeJ+WGaK1JfQT0IO2oqqNoHOWvkDX7P8AZdfnW/RcDikuXYJI45W22bbFuz2tC+Wq2j4bFaa4/R5pnD6jDb7HOarZr3orS0tQP2mviPsIe3+rlzdfT29KNV+p15WLQisFbidXWja1sFNCCP3nNMrwPblVN01/zJH9em/qFcNSVBweGmS1jNK9/sbZg+5qqGm3+ZI/r039QtLfjDnxdMl48RKV19N2Uv1pP6BfSjwdo0bnqJgHzTxGd0jhd2y3BAE7g1oaLevxr56/Po0tvHL+EKyYq22jjgPIx+AJr7rJ3rHj/cqNovpNJS4BVBps5k3AxH93hgDs9V3FTOiNNE3Rqf6N5Y6h52i7j4QF/HsAWeNB/I7/ABd3sv8A/O633rSdXOhWHVWGwz1EAfI/PmcXvF7OI3AgcyiszPT4aZ61pE2/k+movFHSUstM43EDwWeZsgzFvqDs32rR62lZNG6KVocx4LXNO4g7wVHYDozR0JeaSIR8JbNYuN7bt5K+GkGMOp6qiiFstTK+N1xt2Rue2x5trbe1ax0jq4sloteZqxPTzQGbDXGWO8lMTsfvdHfc2Ttbl7tU+lz6SoZSSOvTzOygH/xSHc4fwuOwjzgreZY2uBa4AgixBFwQeax3r+etYOjbcOxFgg2RylssY/cIeAWjzA2t6/MsbU4Tyh3Yc/r0nHfv5ffWLS8NpA+E7pZKVnseyMH7iVeNdVC0YfE5gy8DKwMI2FlwWi1t1th9iqGk+3SaMn/WovwMV811fqs/zYvxKfays79TFE+IRGlWmL34DBK02lq7QuIO0EA8Kf8AqR7V8jDEzRTIMt3RCQjZcvdIHbvGqPi2b8jYeebhqz7cwt/daZoRoThtRh1NNNSsc+SJrnOJddzjvOxymN2mf0i8VxUif5T/AEreCaVyw6OzNafzkUnc0br7Wtl8If8AFpdb1BTGgOHvGjs5p2XlqG1JA53GxiaPPsaF5ta2A01Fh7G0kQjY+oaXBpO1waQDtJVo1Sfqin/9vWvSu+XGfCuS0el6lY72Z1glJPHo/XiVj2MMjMjXtLTsyh5ANrC9ubeCrpqRN8Odf/Wf/ZSutP8AVNR6m/iCitSP6ud/Of8A2SsavEfBkvN8FrT72/4gtKcMqxpHBMyJ72OfAWuDSWBjG5ZMztzbeEdtt+xePHal0WlMZYbXlp2G3OJGBjgftH2BXLS7TZ8VS3DsPYJKuQht3fo4y4ZgXc5IbdxHMB51nNZQvp9IYIpZTK/uilc+R2wve8tJNhuaNwHMAotGu3lbFNrRPL/CdPfrvNsQh/lM6wrQdaOMupMNe6M2fKWwtN9xfe5HnDQ5Z9rvH+IQ/wApnWFWbXmw9wwEbhUNv7YpAEjpyIrFpxRL36m6NrcJabD86+UnZtIzlgv7GqsarsSdTYnU4ff83I+ZzRuDZI3cw87SP+KuGqE/4RT+uXrXrOdHGE6TeDzT1BPq4N4P9Qp3+KkREzlifn+pebV1hrajGQJBdsT5piOYuY/wbjns4g+sBWnVpopW0uK1E1RGWxhkrA8kWldJK14Lbc1mkm/jURqlH+MzfVqOsC2+yY6xrf7R9VeYvNfMQoWujkEfSGdXKia6OQR9IZ1cqLZxrVonyCk6PD1bVJvAIsedRmifIKTo8PVtUoUGQ6qcI4LFq64/QZox5uEkLrfYGqf100efDeFtfgJGP9QPgn7irnR4XDDJLLEwNfOQ6Rw3vcBYE+xfrEsOiqYnQzsD43izmncQqcemm3rT6kXReg9D3Ph1NEd7YmE/WcMxv59qyvTZwOkTHAi2em2829bgIwBlA2AWtzW3WVZdq9wk76OPbt3Hf9qWruDFlis2mfeJhS9fLwWU1iDZ0nP/AAhWPFpW8XXDMOSAb+fINnrUpLoFhbyC6kjJAa29j9Fos0b+YAL98R8M4EQdyx8GHmXJY24QtDS7fvsAE4zuZWnNXjWPDKNCsGNbhFfTssZRMySNtxcvjYDb27R7VdNTeLR/k8073BslPI8Oa4gOaCcwJB3c4PnBCs+GaHYfTSianpo45G3Ae0bQDsIXxxfQXDauThqimaZDvcC5hd9bKRm9t1FaTCcmeL7ie0zt+9GcddWzVTo8pp4pGxRSD/yOawcIQdxaHEi/mVS131L4WUU0Zs+KfO36zGlwB82xaLQUEUEbYoWNYxgs1rRZoHmAX5rMOhmcx0sbXmIlzC4XyuILSR7CQrWjcMsd4rbenl0dx2Ctp2VEDwQ4AkX2sdztI5iCs/0pgbiuOU9PB4cdGM8727Wss4ODL7sxIAt5z4ja31ugWGyvMhgyud9IxPkhzfWEbhm9t1LYRg1PRx8FSxNjZvs0WufGTvJ9aa30ki8UndWH6xJjHpA6RjSSx9K8NAJJysYbADadgKtuuLHIJqGCKnkEj6iRjmtYcznNG6wG3aSB6yq7pf8A5oZ/Oo/wsWq0OheHQVBqoqZjZXEnNt2E7y0E2afUFnWN7j5deTJFPTt7xWFR0j0JecBipo25pqa01h+0+x4Rotz+E77ApPVbjsDsKiY+RrXU4LJA5wBaGk2JvuFlebKuYhoHhk8vDTUkZeTcna0OP8TWkB3tCvx1O4c3q7rxt52gMUjlxvDasxgFnDF1I61uEbDbab8ziHgHxEL56nMXjbQvpZXBklNK8FjzZwY85wSD5y4H1LQ4adrGhjAGtaLBoFgB4gOYKExjQrDquThammY9/wC9tBPrsRm9qceu0xl+zhPbe1X0kxR+IYdiTobPgjLWQuaP0nBgGVwP7Tb7AfMVD6vMaFNg8pjc0zGoEcbTtLnyloZ4O8ixv6gStXpaGOKMRRMa1jRYMaAGgeIDxKIoNC8Ogn7phpY2y7SHAfRJ3lo3NPqCcZ5bIzRGKaTHvtm2BzNpdJp3VpDM5myvfsbeQMcw5jssWgtH2KNx2vjm0jinY4GPumnAf+y4RlrHODtxAdcXGy4WxY5ovRV2XuuBshbuJuCPNcG9vMvjW6GYdNHHFJSxlkOyNoFsgO0tFuYnmVeE9mkfUVid69tMt11ua6op6hhDonxWa9u1pMclyAfHYq56WA4q+bD6dzHsZTCXMNuWqMjTAM27a1slx4iPGrVX6P0s8AppoWOiaAGstsbYWGW272L9YPgdNRx8FSRNjZe9mjefGTvJ85Vop1n5Utm3Fdd4U3VNibIsNfFORG+lklEjX7CwFxftv61BaqqESVVTi8xDYs0jY3uNg4yPzOcCeYDKL+O48a0bFdEqCqfwlRTse42uTcFwG4OtbMPMbr3TYTA+HuZ8TDCRl4MtGTKNoGXdZIr2+FZy/lqO7GNVtRGzF5XPe1rbVAuXAA3kFrEnat0BUAdCsMO+ip/dN5vYp5oU0rxjRnyRktyhQtdPII+kM6uVdXNdPII+kM6uVdVmK06J8gpOjw9W1SqitE+QUnR4erapVAXF1EHF1EQcsll1EHLIuogIiIC/L3WBJ5tq/S4g/nvSbGqeXHmVbJAYWyUzi8A2AiDQ/m5rG63ygrI542TRODmSAOa4bi07ivtwY8Q+xfoBVrXTXLl5xEa7RoXURWZCIiDiWXUQcsuoiAiIgIiICIiCga6eQR9IZ1cq6ua6eQR9IZ1cq6gtOifIKTo8PVtUqorRPkFJ0eHq2qVQEREBERAREQEREBERAREQEREBERAREQEREBERAREQEREBERBQNdPII+kM6uVdXNdPII+kM6uVdQWnRPkFJ0eHq2qVUVonyCk6PD1bVKoCIiAiIgIiICIiAiIgIiICIiAiIgIiICIiAiIgIiICIiAiIgoGunkEfSGdXKurmunkEfSGdXKuoLTonyCk6PD1bVKqK0T5BSdHh6tqlUBERAREQEREBERAREQEREBERAREQEREBERAREQEREBERAREQUDXTyCPpDOrlXVzXTyCPpDOrlXUFp0T5BSdHh6tqlVj2Ca2OBpoIu478HFGy/D2vlYBe3B7F7e/D6F8f5SDVEWV9+H0L4/yk78PoXx/lINURZX34fQvj/KTvw+hfH+Ug1RFlffh9C+P8pO/D6F8f5SDVEWV9+H0L4/yk78PoXx/lINURZX34fQvj/KTvw+hfH+Ug1RFlffh9C+P8pO/D6F8f5SDVEWV9+H0L4/yk78PoXx/lINURZX34fQvj/KTvw+hfH+Ug1RFlffh9C+P8pO/D6F8f5SDVEWV9+H0L4/yk78PoXx/lINURZX34fQvj/KTvw+hfH+Ug1RFlffh9C+P8pO/D6F8f5SDVEWV9+H0L4/yk78PoXx/lINURZX34fQvj/KTvw+hfH+UglddPII+kM6uVdVC1haxu7aVkXcuTLK19+FzXsx4tbIPGi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31226" y="1825767"/>
            <a:ext cx="8281548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8288" indent="-268288">
              <a:lnSpc>
                <a:spcPct val="140000"/>
              </a:lnSpc>
              <a:buFontTx/>
              <a:buChar char="•"/>
            </a:pP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Intense </a:t>
            </a: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thirst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of « </a:t>
            </a: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naturality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 »</a:t>
            </a:r>
          </a:p>
          <a:p>
            <a:pPr marL="268288" indent="-268288">
              <a:lnSpc>
                <a:spcPct val="140000"/>
              </a:lnSpc>
              <a:buFontTx/>
              <a:buChar char="•"/>
            </a:pP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Which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message do </a:t>
            </a: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we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want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to </a:t>
            </a: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give</a:t>
            </a:r>
            <a:r>
              <a:rPr lang="fr-FR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to </a:t>
            </a:r>
            <a:r>
              <a:rPr lang="fr-FR" sz="240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consumers</a:t>
            </a:r>
            <a:r>
              <a:rPr lang="fr-FR" sz="24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?</a:t>
            </a:r>
            <a:endParaRPr lang="fr-FR" sz="240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pic>
        <p:nvPicPr>
          <p:cNvPr id="10" name="Espace réservé du contenu 3" descr="Le-Labour-Médo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475356"/>
            <a:ext cx="4148544" cy="263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322" y="3475355"/>
            <a:ext cx="3953598" cy="263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26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C2BA-BB8C-DA40-857F-2615329C5E37}"/>
              </a:ext>
            </a:extLst>
          </p:cNvPr>
          <p:cNvCxnSpPr>
            <a:cxnSpLocks/>
          </p:cNvCxnSpPr>
          <p:nvPr/>
        </p:nvCxnSpPr>
        <p:spPr>
          <a:xfrm flipH="1">
            <a:off x="0" y="1286905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6DC6998-4729-B948-86F8-073B1E1CEE77}"/>
              </a:ext>
            </a:extLst>
          </p:cNvPr>
          <p:cNvSpPr txBox="1"/>
          <p:nvPr/>
        </p:nvSpPr>
        <p:spPr>
          <a:xfrm>
            <a:off x="2122394" y="412503"/>
            <a:ext cx="7021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1907" fontAlgn="auto">
              <a:spcBef>
                <a:spcPts val="0"/>
              </a:spcBef>
              <a:spcAft>
                <a:spcPts val="0"/>
              </a:spcAft>
            </a:pPr>
            <a:r>
              <a:rPr lang="fr-FR" sz="2400" cap="small" dirty="0" smtClean="0">
                <a:solidFill>
                  <a:srgbClr val="942420"/>
                </a:solidFill>
                <a:latin typeface="Microsoft Sans Serif" panose="020B0604020202020204" pitchFamily="34" charset="0"/>
                <a:ea typeface="Segoe UI Historic" panose="020B0502040204020203" pitchFamily="34" charset="0"/>
                <a:cs typeface="Microsoft Sans Serif" panose="020B0604020202020204" pitchFamily="34" charset="0"/>
              </a:rPr>
              <a:t>Conclusion</a:t>
            </a:r>
            <a:endParaRPr lang="fr-FR" sz="2400" cap="small" dirty="0">
              <a:solidFill>
                <a:srgbClr val="942420"/>
              </a:solidFill>
              <a:latin typeface="Microsoft Sans Serif" panose="020B0604020202020204" pitchFamily="34" charset="0"/>
              <a:ea typeface="Segoe UI Historic" panose="020B0502040204020203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B3E45E9-89D5-0F44-B065-FC2F07770332}"/>
              </a:ext>
            </a:extLst>
          </p:cNvPr>
          <p:cNvCxnSpPr>
            <a:cxnSpLocks/>
          </p:cNvCxnSpPr>
          <p:nvPr/>
        </p:nvCxnSpPr>
        <p:spPr>
          <a:xfrm flipV="1">
            <a:off x="2013493" y="5304"/>
            <a:ext cx="0" cy="14301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8167DCB9-A75F-A54C-8008-0C02A23B605F}"/>
              </a:ext>
            </a:extLst>
          </p:cNvPr>
          <p:cNvCxnSpPr>
            <a:cxnSpLocks/>
          </p:cNvCxnSpPr>
          <p:nvPr/>
        </p:nvCxnSpPr>
        <p:spPr>
          <a:xfrm flipH="1">
            <a:off x="7195524" y="7277005"/>
            <a:ext cx="491582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0" y="5665867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i="1" dirty="0" smtClean="0">
                <a:latin typeface="Goudy Old Style" panose="02020502050305020303" pitchFamily="18" charset="0"/>
              </a:rPr>
              <a:t>« La tradition n’est pas le culte des cendres mais la préservation du feu »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2"/>
          <a:stretch/>
        </p:blipFill>
        <p:spPr>
          <a:xfrm>
            <a:off x="1702363" y="1691830"/>
            <a:ext cx="5739274" cy="361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50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mso45D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49860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5063542" y="2404645"/>
            <a:ext cx="3956538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Thanks</a:t>
            </a:r>
            <a:r>
              <a:rPr lang="fr-FR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for </a:t>
            </a:r>
            <a:r>
              <a:rPr lang="fr-FR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your</a:t>
            </a:r>
            <a:r>
              <a:rPr lang="fr-FR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attention!</a:t>
            </a:r>
            <a:endParaRPr lang="fr-FR" sz="3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fr-FR" sz="3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fr-FR" sz="3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fr-FR" sz="3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fr-FR" sz="3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Image 6" descr="logo-n-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3542" y="5338636"/>
            <a:ext cx="1991864" cy="71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 descr="Animationx10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406" y="5276680"/>
            <a:ext cx="2088594" cy="83909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652120" y="6441370"/>
            <a:ext cx="284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Times" panose="02020603050405020304" pitchFamily="18" charset="0"/>
                <a:cs typeface="Times" panose="02020603050405020304" pitchFamily="18" charset="0"/>
              </a:rPr>
              <a:t>axel.marchal@u-bordeaux.fr</a:t>
            </a:r>
            <a:endParaRPr lang="fr-FR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5178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C2BA-BB8C-DA40-857F-2615329C5E37}"/>
              </a:ext>
            </a:extLst>
          </p:cNvPr>
          <p:cNvCxnSpPr>
            <a:cxnSpLocks/>
          </p:cNvCxnSpPr>
          <p:nvPr/>
        </p:nvCxnSpPr>
        <p:spPr>
          <a:xfrm flipH="1">
            <a:off x="0" y="1286905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6DC6998-4729-B948-86F8-073B1E1CEE77}"/>
              </a:ext>
            </a:extLst>
          </p:cNvPr>
          <p:cNvSpPr txBox="1"/>
          <p:nvPr/>
        </p:nvSpPr>
        <p:spPr>
          <a:xfrm>
            <a:off x="2122394" y="207545"/>
            <a:ext cx="70216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1907" fontAlgn="auto">
              <a:spcBef>
                <a:spcPts val="0"/>
              </a:spcBef>
              <a:spcAft>
                <a:spcPts val="0"/>
              </a:spcAft>
            </a:pP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Empirical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human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practices to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reveal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the terroir</a:t>
            </a:r>
            <a:endParaRPr lang="fr-FR" sz="2800" cap="small" dirty="0">
              <a:solidFill>
                <a:srgbClr val="942420"/>
              </a:solidFill>
              <a:latin typeface="Microsoft Tai Le" panose="020B0502040204020203" pitchFamily="34" charset="0"/>
              <a:ea typeface="Segoe UI Historic" panose="020B0502040204020203" pitchFamily="34" charset="0"/>
              <a:cs typeface="Microsoft Tai Le" panose="020B0502040204020203" pitchFamily="34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B3E45E9-89D5-0F44-B065-FC2F07770332}"/>
              </a:ext>
            </a:extLst>
          </p:cNvPr>
          <p:cNvCxnSpPr>
            <a:cxnSpLocks/>
          </p:cNvCxnSpPr>
          <p:nvPr/>
        </p:nvCxnSpPr>
        <p:spPr>
          <a:xfrm flipV="1">
            <a:off x="2013493" y="5304"/>
            <a:ext cx="0" cy="14301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ZoneTexte 71"/>
          <p:cNvSpPr txBox="1"/>
          <p:nvPr/>
        </p:nvSpPr>
        <p:spPr>
          <a:xfrm>
            <a:off x="981597" y="2195789"/>
            <a:ext cx="7979517" cy="3380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4000"/>
              </a:lnSpc>
              <a:spcAft>
                <a:spcPts val="4200"/>
              </a:spcAft>
            </a:pPr>
            <a:r>
              <a:rPr lang="en-US" sz="2100" dirty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To produce « good » grapes, the vine must be cultivated in a way that limits both vegetative growth (vigor) and fruit production </a:t>
            </a:r>
          </a:p>
          <a:p>
            <a:pPr lvl="0">
              <a:lnSpc>
                <a:spcPct val="114000"/>
              </a:lnSpc>
              <a:spcAft>
                <a:spcPts val="4200"/>
              </a:spcAft>
            </a:pPr>
            <a:r>
              <a:rPr lang="en-US" sz="2100" dirty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To obtain quality </a:t>
            </a:r>
            <a:r>
              <a:rPr lang="en-US" sz="2100" dirty="0" smtClean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grapes, </a:t>
            </a:r>
            <a:r>
              <a:rPr lang="en-US" sz="2100" dirty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it is above all necessary to </a:t>
            </a:r>
            <a:r>
              <a:rPr lang="en-US" sz="2100" dirty="0" smtClean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control </a:t>
            </a:r>
            <a:r>
              <a:rPr lang="en-US" sz="2100" dirty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the vigor so that </a:t>
            </a:r>
            <a:r>
              <a:rPr lang="en-US" sz="2100" dirty="0" smtClean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vine growth </a:t>
            </a:r>
            <a:r>
              <a:rPr lang="en-US" sz="2100" dirty="0" smtClean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stops </a:t>
            </a:r>
            <a:r>
              <a:rPr lang="en-US" sz="2100" dirty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just before « </a:t>
            </a:r>
            <a:r>
              <a:rPr lang="en-US" sz="2100" dirty="0" err="1" smtClean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véraison</a:t>
            </a:r>
            <a:r>
              <a:rPr lang="en-US" sz="2100" dirty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 » </a:t>
            </a:r>
            <a:endParaRPr lang="en-US" sz="2100" dirty="0" smtClean="0">
              <a:solidFill>
                <a:prstClr val="black"/>
              </a:solidFill>
              <a:latin typeface="Microsoft Tai Le" panose="020B0502040204020203" pitchFamily="34" charset="0"/>
              <a:ea typeface="Microsoft JhengHei UI Light" panose="020B0604030504040204" pitchFamily="34" charset="-120"/>
              <a:cs typeface="Microsoft Tai Le" panose="020B0502040204020203" pitchFamily="34" charset="0"/>
            </a:endParaRPr>
          </a:p>
          <a:p>
            <a:pPr lvl="0">
              <a:lnSpc>
                <a:spcPct val="114000"/>
              </a:lnSpc>
              <a:spcAft>
                <a:spcPts val="4200"/>
              </a:spcAft>
            </a:pPr>
            <a:r>
              <a:rPr kumimoji="0" lang="en-US" sz="21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Pruning</a:t>
            </a:r>
            <a:r>
              <a:rPr kumimoji="0" lang="en-US" sz="2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, vine density, leaf canopy, soil maintenance techniques must be adapted</a:t>
            </a:r>
            <a:r>
              <a:rPr kumimoji="0" lang="en-US" sz="21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 to environmental conditions</a:t>
            </a:r>
            <a:endParaRPr kumimoji="0" lang="fr-FR" sz="21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Tai Le" panose="020B0502040204020203" pitchFamily="34" charset="0"/>
              <a:ea typeface="Microsoft JhengHei UI Light" panose="020B0604030504040204" pitchFamily="34" charset="-120"/>
              <a:cs typeface="Microsoft Tai Le" panose="020B0502040204020203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DB99BA6-9090-834F-9530-20A5F3FD602D}"/>
              </a:ext>
            </a:extLst>
          </p:cNvPr>
          <p:cNvSpPr/>
          <p:nvPr/>
        </p:nvSpPr>
        <p:spPr>
          <a:xfrm>
            <a:off x="494238" y="2226799"/>
            <a:ext cx="46679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200" dirty="0" err="1">
                <a:solidFill>
                  <a:schemeClr val="bg1">
                    <a:lumMod val="85000"/>
                  </a:schemeClr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T</a:t>
            </a:r>
            <a:endParaRPr lang="fr-FR" sz="4200" dirty="0">
              <a:solidFill>
                <a:schemeClr val="bg1">
                  <a:lumMod val="85000"/>
                </a:schemeClr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99B2F36-C745-0945-A1D6-5C86B2652322}"/>
              </a:ext>
            </a:extLst>
          </p:cNvPr>
          <p:cNvSpPr/>
          <p:nvPr/>
        </p:nvSpPr>
        <p:spPr>
          <a:xfrm>
            <a:off x="447015" y="3516337"/>
            <a:ext cx="46679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200" dirty="0" err="1">
                <a:solidFill>
                  <a:schemeClr val="bg1">
                    <a:lumMod val="85000"/>
                  </a:schemeClr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T</a:t>
            </a:r>
            <a:endParaRPr lang="fr-FR" sz="4200" dirty="0">
              <a:solidFill>
                <a:schemeClr val="bg1">
                  <a:lumMod val="85000"/>
                </a:schemeClr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142F099-88DB-BA43-9AA3-9FC73D0FF992}"/>
              </a:ext>
            </a:extLst>
          </p:cNvPr>
          <p:cNvSpPr/>
          <p:nvPr/>
        </p:nvSpPr>
        <p:spPr>
          <a:xfrm>
            <a:off x="473122" y="4723672"/>
            <a:ext cx="48603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200" dirty="0">
                <a:solidFill>
                  <a:schemeClr val="bg1">
                    <a:lumMod val="85000"/>
                  </a:schemeClr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P</a:t>
            </a:r>
            <a:endParaRPr lang="fr-FR" sz="4200" dirty="0">
              <a:solidFill>
                <a:schemeClr val="bg1">
                  <a:lumMod val="85000"/>
                </a:schemeClr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27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C2BA-BB8C-DA40-857F-2615329C5E37}"/>
              </a:ext>
            </a:extLst>
          </p:cNvPr>
          <p:cNvCxnSpPr>
            <a:cxnSpLocks/>
          </p:cNvCxnSpPr>
          <p:nvPr/>
        </p:nvCxnSpPr>
        <p:spPr>
          <a:xfrm flipH="1">
            <a:off x="0" y="1286905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6DC6998-4729-B948-86F8-073B1E1CEE77}"/>
              </a:ext>
            </a:extLst>
          </p:cNvPr>
          <p:cNvSpPr txBox="1"/>
          <p:nvPr/>
        </p:nvSpPr>
        <p:spPr>
          <a:xfrm>
            <a:off x="2122394" y="412500"/>
            <a:ext cx="7021606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1907" fontAlgn="auto">
              <a:spcBef>
                <a:spcPts val="0"/>
              </a:spcBef>
              <a:spcAft>
                <a:spcPts val="0"/>
              </a:spcAft>
            </a:pPr>
            <a:r>
              <a:rPr lang="fr-FR" sz="275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Is </a:t>
            </a:r>
            <a:r>
              <a:rPr lang="fr-FR" sz="275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there</a:t>
            </a:r>
            <a:r>
              <a:rPr lang="fr-FR" sz="275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75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any</a:t>
            </a:r>
            <a:r>
              <a:rPr lang="fr-FR" sz="275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75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chemical</a:t>
            </a:r>
            <a:r>
              <a:rPr lang="fr-FR" sz="275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75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fingerprint</a:t>
            </a:r>
            <a:r>
              <a:rPr lang="fr-FR" sz="275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of terroir?</a:t>
            </a:r>
            <a:endParaRPr lang="fr-FR" sz="2750" cap="small" dirty="0">
              <a:solidFill>
                <a:srgbClr val="942420"/>
              </a:solidFill>
              <a:latin typeface="Microsoft Tai Le" panose="020B0502040204020203" pitchFamily="34" charset="0"/>
              <a:ea typeface="Segoe UI Historic" panose="020B0502040204020203" pitchFamily="34" charset="0"/>
              <a:cs typeface="Microsoft Tai Le" panose="020B0502040204020203" pitchFamily="34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B3E45E9-89D5-0F44-B065-FC2F07770332}"/>
              </a:ext>
            </a:extLst>
          </p:cNvPr>
          <p:cNvCxnSpPr>
            <a:cxnSpLocks/>
          </p:cNvCxnSpPr>
          <p:nvPr/>
        </p:nvCxnSpPr>
        <p:spPr>
          <a:xfrm flipV="1">
            <a:off x="2013493" y="5304"/>
            <a:ext cx="0" cy="14301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l="6889" t="25700" r="6575" b="10494"/>
          <a:stretch/>
        </p:blipFill>
        <p:spPr>
          <a:xfrm>
            <a:off x="63680" y="1894745"/>
            <a:ext cx="9080320" cy="376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04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C2BA-BB8C-DA40-857F-2615329C5E37}"/>
              </a:ext>
            </a:extLst>
          </p:cNvPr>
          <p:cNvCxnSpPr>
            <a:cxnSpLocks/>
          </p:cNvCxnSpPr>
          <p:nvPr/>
        </p:nvCxnSpPr>
        <p:spPr>
          <a:xfrm flipH="1">
            <a:off x="0" y="1286905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6DC6998-4729-B948-86F8-073B1E1CEE77}"/>
              </a:ext>
            </a:extLst>
          </p:cNvPr>
          <p:cNvSpPr txBox="1"/>
          <p:nvPr/>
        </p:nvSpPr>
        <p:spPr>
          <a:xfrm>
            <a:off x="2122394" y="458774"/>
            <a:ext cx="7021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1907" fontAlgn="auto">
              <a:spcBef>
                <a:spcPts val="0"/>
              </a:spcBef>
              <a:spcAft>
                <a:spcPts val="0"/>
              </a:spcAft>
            </a:pP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What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is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the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true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definition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of the terroir?</a:t>
            </a:r>
            <a:endParaRPr lang="fr-FR" sz="2800" cap="small" dirty="0">
              <a:solidFill>
                <a:srgbClr val="942420"/>
              </a:solidFill>
              <a:latin typeface="Microsoft Tai Le" panose="020B0502040204020203" pitchFamily="34" charset="0"/>
              <a:ea typeface="Segoe UI Historic" panose="020B0502040204020203" pitchFamily="34" charset="0"/>
              <a:cs typeface="Microsoft Tai Le" panose="020B0502040204020203" pitchFamily="34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B3E45E9-89D5-0F44-B065-FC2F07770332}"/>
              </a:ext>
            </a:extLst>
          </p:cNvPr>
          <p:cNvCxnSpPr>
            <a:cxnSpLocks/>
          </p:cNvCxnSpPr>
          <p:nvPr/>
        </p:nvCxnSpPr>
        <p:spPr>
          <a:xfrm flipV="1">
            <a:off x="2013493" y="5304"/>
            <a:ext cx="0" cy="14301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ZoneTexte 71"/>
          <p:cNvSpPr txBox="1"/>
          <p:nvPr/>
        </p:nvSpPr>
        <p:spPr>
          <a:xfrm>
            <a:off x="582241" y="2024338"/>
            <a:ext cx="7979517" cy="1134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4000"/>
              </a:lnSpc>
              <a:spcAft>
                <a:spcPts val="4200"/>
              </a:spcAft>
            </a:pPr>
            <a:r>
              <a:rPr lang="fr-FR" sz="2000" dirty="0" smtClean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Effet terroir : capacité </a:t>
            </a:r>
            <a:r>
              <a:rPr lang="fr-FR" sz="2000" dirty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avérée </a:t>
            </a:r>
            <a:r>
              <a:rPr lang="fr-FR" sz="2000" dirty="0" smtClean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d'un </a:t>
            </a:r>
            <a:r>
              <a:rPr lang="fr-FR" sz="2000" dirty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territoire, </a:t>
            </a:r>
            <a:r>
              <a:rPr lang="fr-FR" sz="2000" dirty="0" smtClean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à </a:t>
            </a:r>
            <a:r>
              <a:rPr lang="fr-FR" sz="2000" dirty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« produire », grâce au savoir faire </a:t>
            </a:r>
            <a:r>
              <a:rPr lang="fr-FR" sz="2000" dirty="0" smtClean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humain </a:t>
            </a:r>
            <a:r>
              <a:rPr lang="fr-FR" sz="2000" dirty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un vin possédant un goût </a:t>
            </a:r>
            <a:r>
              <a:rPr lang="fr-FR" sz="2000" dirty="0" smtClean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typique, apprécié d'un </a:t>
            </a:r>
            <a:r>
              <a:rPr lang="fr-FR" sz="2000" dirty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marché </a:t>
            </a:r>
            <a:r>
              <a:rPr lang="fr-FR" sz="2000" dirty="0" smtClean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qui </a:t>
            </a:r>
            <a:r>
              <a:rPr lang="fr-FR" sz="2000" dirty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en reconnaît durablement la singularité et la </a:t>
            </a:r>
            <a:r>
              <a:rPr lang="fr-FR" sz="2000" dirty="0" smtClean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valeur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684579" y="3260648"/>
            <a:ext cx="2242922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lvl="0">
              <a:lnSpc>
                <a:spcPct val="114000"/>
              </a:lnSpc>
              <a:spcAft>
                <a:spcPts val="4200"/>
              </a:spcAft>
              <a:defRPr sz="200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defRPr>
            </a:lvl1pPr>
          </a:lstStyle>
          <a:p>
            <a:r>
              <a:rPr lang="fr-FR" dirty="0"/>
              <a:t>Denis </a:t>
            </a:r>
            <a:r>
              <a:rPr lang="fr-FR" dirty="0" err="1"/>
              <a:t>Dubourdieu</a:t>
            </a:r>
            <a:endParaRPr lang="fr-FR" dirty="0"/>
          </a:p>
        </p:txBody>
      </p:sp>
      <p:pic>
        <p:nvPicPr>
          <p:cNvPr id="16" name="Picture 2" descr="D:\Disque local (D)\Mes images\Rhône juillet-aout 2007\Hermitage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" r="5884"/>
          <a:stretch/>
        </p:blipFill>
        <p:spPr bwMode="auto">
          <a:xfrm>
            <a:off x="289006" y="4210362"/>
            <a:ext cx="2543041" cy="223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www.google.fr/url?source=imglanding&amp;ct=img&amp;q=http://www.photo-alsace.com/2_photo/68_3/img_1/n59000.jpg&amp;sa=X&amp;ved=0CAkQ8wdqFQoTCNfpqtPxhMYCFUJYFAodVhkAzg&amp;usg=AFQjCNH4dtNxnodXmcv5vdVClSygJzgzb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05"/>
          <a:stretch/>
        </p:blipFill>
        <p:spPr bwMode="auto">
          <a:xfrm>
            <a:off x="6227696" y="4210361"/>
            <a:ext cx="2565561" cy="223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www.google.fr/url?source=imglanding&amp;ct=img&amp;q=http://i-cms.linternaute.com/image_cms/750/2242156-les-vignobles-du-haut-douro.jpg&amp;sa=X&amp;ved=0CAkQ8wdqFQoTCI3aj_bxhMYCFUnsFAod8zIALQ&amp;usg=AFQjCNEris1uczOvVg3eKSdeLXjl6KArUQ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" r="13254"/>
          <a:stretch/>
        </p:blipFill>
        <p:spPr bwMode="auto">
          <a:xfrm>
            <a:off x="3185503" y="4210361"/>
            <a:ext cx="2688737" cy="223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772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C2BA-BB8C-DA40-857F-2615329C5E37}"/>
              </a:ext>
            </a:extLst>
          </p:cNvPr>
          <p:cNvCxnSpPr>
            <a:cxnSpLocks/>
          </p:cNvCxnSpPr>
          <p:nvPr/>
        </p:nvCxnSpPr>
        <p:spPr>
          <a:xfrm flipH="1">
            <a:off x="0" y="1286905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B3E45E9-89D5-0F44-B065-FC2F07770332}"/>
              </a:ext>
            </a:extLst>
          </p:cNvPr>
          <p:cNvCxnSpPr>
            <a:cxnSpLocks/>
          </p:cNvCxnSpPr>
          <p:nvPr/>
        </p:nvCxnSpPr>
        <p:spPr>
          <a:xfrm flipV="1">
            <a:off x="2013493" y="5304"/>
            <a:ext cx="0" cy="14301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543" y="2443253"/>
            <a:ext cx="4536912" cy="42906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82241" y="1560717"/>
            <a:ext cx="7979517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4000"/>
              </a:lnSpc>
              <a:spcAft>
                <a:spcPts val="4200"/>
              </a:spcAft>
            </a:pPr>
            <a:r>
              <a:rPr lang="fr-FR" sz="2000" dirty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Si la typicité du vin </a:t>
            </a:r>
            <a:r>
              <a:rPr lang="fr-FR" sz="2000" dirty="0" smtClean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n'est </a:t>
            </a:r>
            <a:r>
              <a:rPr lang="fr-FR" sz="2000" dirty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pas </a:t>
            </a:r>
            <a:r>
              <a:rPr lang="fr-FR" sz="2000" dirty="0" smtClean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démontrée, le </a:t>
            </a:r>
            <a:r>
              <a:rPr lang="fr-FR" sz="2000" dirty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terroir n'est</a:t>
            </a:r>
            <a:r>
              <a:rPr lang="fr-FR" sz="2000" dirty="0" smtClean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 </a:t>
            </a:r>
            <a:r>
              <a:rPr lang="fr-FR" sz="2000" dirty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au mieux que virtuel, </a:t>
            </a:r>
            <a:r>
              <a:rPr lang="fr-FR" sz="2000" dirty="0" smtClean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hypothétique, au </a:t>
            </a:r>
            <a:r>
              <a:rPr lang="fr-FR" sz="2000" dirty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pire, un refuge </a:t>
            </a:r>
            <a:r>
              <a:rPr lang="fr-FR" sz="2000" dirty="0" smtClean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d'habitude </a:t>
            </a:r>
            <a:r>
              <a:rPr lang="fr-FR" sz="2000" dirty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et de </a:t>
            </a:r>
            <a:r>
              <a:rPr lang="fr-FR" sz="2000" dirty="0" smtClean="0">
                <a:solidFill>
                  <a:prstClr val="black"/>
                </a:solidFill>
                <a:latin typeface="Microsoft Tai Le" panose="020B0502040204020203" pitchFamily="34" charset="0"/>
                <a:ea typeface="Microsoft JhengHei UI Light" panose="020B0604030504040204" pitchFamily="34" charset="-120"/>
                <a:cs typeface="Microsoft Tai Le" panose="020B0502040204020203" pitchFamily="34" charset="0"/>
              </a:rPr>
              <a:t>langage</a:t>
            </a:r>
            <a:endParaRPr lang="fr-FR" sz="2000" dirty="0">
              <a:solidFill>
                <a:prstClr val="black"/>
              </a:solidFill>
              <a:latin typeface="Microsoft Tai Le" panose="020B0502040204020203" pitchFamily="34" charset="0"/>
              <a:ea typeface="Microsoft JhengHei UI Light" panose="020B0604030504040204" pitchFamily="34" charset="-120"/>
              <a:cs typeface="Microsoft Tai Le" panose="020B0502040204020203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6DC6998-4729-B948-86F8-073B1E1CEE77}"/>
              </a:ext>
            </a:extLst>
          </p:cNvPr>
          <p:cNvSpPr txBox="1"/>
          <p:nvPr/>
        </p:nvSpPr>
        <p:spPr>
          <a:xfrm>
            <a:off x="2122394" y="458774"/>
            <a:ext cx="7021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1907" fontAlgn="auto">
              <a:spcBef>
                <a:spcPts val="0"/>
              </a:spcBef>
              <a:spcAft>
                <a:spcPts val="0"/>
              </a:spcAft>
            </a:pP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What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is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the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true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definition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of the terroir?</a:t>
            </a:r>
            <a:endParaRPr lang="fr-FR" sz="2800" cap="small" dirty="0">
              <a:solidFill>
                <a:srgbClr val="942420"/>
              </a:solidFill>
              <a:latin typeface="Microsoft Tai Le" panose="020B0502040204020203" pitchFamily="34" charset="0"/>
              <a:ea typeface="Segoe UI Historic" panose="020B0502040204020203" pitchFamily="34" charset="0"/>
              <a:cs typeface="Microsoft Tai L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491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C2BA-BB8C-DA40-857F-2615329C5E37}"/>
              </a:ext>
            </a:extLst>
          </p:cNvPr>
          <p:cNvCxnSpPr>
            <a:cxnSpLocks/>
          </p:cNvCxnSpPr>
          <p:nvPr/>
        </p:nvCxnSpPr>
        <p:spPr>
          <a:xfrm flipH="1">
            <a:off x="0" y="1286905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6DC6998-4729-B948-86F8-073B1E1CEE77}"/>
              </a:ext>
            </a:extLst>
          </p:cNvPr>
          <p:cNvSpPr txBox="1"/>
          <p:nvPr/>
        </p:nvSpPr>
        <p:spPr>
          <a:xfrm>
            <a:off x="2122394" y="412500"/>
            <a:ext cx="7021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1907" fontAlgn="auto">
              <a:spcBef>
                <a:spcPts val="0"/>
              </a:spcBef>
              <a:spcAft>
                <a:spcPts val="0"/>
              </a:spcAft>
            </a:pP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Terroir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identity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in the face of change</a:t>
            </a:r>
            <a:endParaRPr lang="fr-FR" sz="2800" cap="small" dirty="0">
              <a:solidFill>
                <a:srgbClr val="942420"/>
              </a:solidFill>
              <a:latin typeface="Microsoft Tai Le" panose="020B0502040204020203" pitchFamily="34" charset="0"/>
              <a:ea typeface="Segoe UI Historic" panose="020B0502040204020203" pitchFamily="34" charset="0"/>
              <a:cs typeface="Microsoft Tai Le" panose="020B0502040204020203" pitchFamily="34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B3E45E9-89D5-0F44-B065-FC2F07770332}"/>
              </a:ext>
            </a:extLst>
          </p:cNvPr>
          <p:cNvCxnSpPr>
            <a:cxnSpLocks/>
          </p:cNvCxnSpPr>
          <p:nvPr/>
        </p:nvCxnSpPr>
        <p:spPr>
          <a:xfrm flipV="1">
            <a:off x="2013493" y="5304"/>
            <a:ext cx="0" cy="14301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7939" y="1583950"/>
            <a:ext cx="2905497" cy="405519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9830" y="1539301"/>
            <a:ext cx="2894335" cy="4125516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ZoneTexte 2"/>
          <p:cNvSpPr txBox="1">
            <a:spLocks noChangeArrowheads="1"/>
          </p:cNvSpPr>
          <p:nvPr/>
        </p:nvSpPr>
        <p:spPr bwMode="auto">
          <a:xfrm>
            <a:off x="673075" y="6020888"/>
            <a:ext cx="8075786" cy="69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1pPr>
            <a:lvl2pPr marL="742950" indent="-28575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2pPr>
            <a:lvl3pPr marL="1143000" indent="-22860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3pPr>
            <a:lvl4pPr marL="1600200" indent="-22860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4pPr>
            <a:lvl5pPr marL="2057400" indent="-22860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9pPr>
          </a:lstStyle>
          <a:p>
            <a:pPr algn="ctr" eaLnBrk="1" hangingPunct="1"/>
            <a:r>
              <a:rPr lang="fr-FR" altLang="fr-FR" sz="1969">
                <a:latin typeface="Footlight MT Light" panose="0204060206030A020304" pitchFamily="18" charset="0"/>
                <a:cs typeface="Tahoma" panose="020B0604030504040204" pitchFamily="34" charset="0"/>
              </a:rPr>
              <a:t>« Meursault doit son antique réputation à ses vins blancs. Un goût particulier, qui ressemble à celui de </a:t>
            </a:r>
            <a:r>
              <a:rPr lang="fr-FR" altLang="fr-FR" sz="1969" b="1" u="sng">
                <a:latin typeface="Footlight MT Light" panose="0204060206030A020304" pitchFamily="18" charset="0"/>
                <a:cs typeface="Tahoma" panose="020B0604030504040204" pitchFamily="34" charset="0"/>
              </a:rPr>
              <a:t>la noisette</a:t>
            </a:r>
            <a:r>
              <a:rPr lang="fr-FR" altLang="fr-FR" sz="1969">
                <a:latin typeface="Footlight MT Light" panose="0204060206030A020304" pitchFamily="18" charset="0"/>
                <a:cs typeface="Tahoma" panose="020B0604030504040204" pitchFamily="34" charset="0"/>
              </a:rPr>
              <a:t>, suffit pour les distinguer. »</a:t>
            </a:r>
          </a:p>
        </p:txBody>
      </p:sp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167432" y="5730674"/>
            <a:ext cx="748923" cy="39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1pPr>
            <a:lvl2pPr marL="742950" indent="-28575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2pPr>
            <a:lvl3pPr marL="1143000" indent="-22860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3pPr>
            <a:lvl4pPr marL="1600200" indent="-22860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4pPr>
            <a:lvl5pPr marL="2057400" indent="-22860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9pPr>
          </a:lstStyle>
          <a:p>
            <a:r>
              <a:rPr lang="fr-FR" altLang="fr-FR" sz="1969"/>
              <a:t>1831</a:t>
            </a:r>
          </a:p>
        </p:txBody>
      </p:sp>
    </p:spTree>
    <p:extLst>
      <p:ext uri="{BB962C8B-B14F-4D97-AF65-F5344CB8AC3E}">
        <p14:creationId xmlns:p14="http://schemas.microsoft.com/office/powerpoint/2010/main" val="731978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C2BA-BB8C-DA40-857F-2615329C5E37}"/>
              </a:ext>
            </a:extLst>
          </p:cNvPr>
          <p:cNvCxnSpPr>
            <a:cxnSpLocks/>
          </p:cNvCxnSpPr>
          <p:nvPr/>
        </p:nvCxnSpPr>
        <p:spPr>
          <a:xfrm flipH="1">
            <a:off x="0" y="1286905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6DC6998-4729-B948-86F8-073B1E1CEE77}"/>
              </a:ext>
            </a:extLst>
          </p:cNvPr>
          <p:cNvSpPr txBox="1"/>
          <p:nvPr/>
        </p:nvSpPr>
        <p:spPr>
          <a:xfrm>
            <a:off x="2122394" y="412500"/>
            <a:ext cx="7021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1907" fontAlgn="auto">
              <a:spcBef>
                <a:spcPts val="0"/>
              </a:spcBef>
              <a:spcAft>
                <a:spcPts val="0"/>
              </a:spcAft>
            </a:pP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Terroir </a:t>
            </a:r>
            <a:r>
              <a:rPr lang="fr-FR" sz="2800" cap="small" dirty="0" err="1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identity</a:t>
            </a:r>
            <a:r>
              <a:rPr lang="fr-FR" sz="2800" cap="small" dirty="0" smtClean="0">
                <a:solidFill>
                  <a:srgbClr val="942420"/>
                </a:solidFill>
                <a:latin typeface="Microsoft Tai Le" panose="020B0502040204020203" pitchFamily="34" charset="0"/>
                <a:ea typeface="Segoe UI Historic" panose="020B0502040204020203" pitchFamily="34" charset="0"/>
                <a:cs typeface="Microsoft Tai Le" panose="020B0502040204020203" pitchFamily="34" charset="0"/>
              </a:rPr>
              <a:t> in the face of change</a:t>
            </a:r>
            <a:endParaRPr lang="fr-FR" sz="2800" cap="small" dirty="0">
              <a:solidFill>
                <a:srgbClr val="942420"/>
              </a:solidFill>
              <a:latin typeface="Microsoft Tai Le" panose="020B0502040204020203" pitchFamily="34" charset="0"/>
              <a:ea typeface="Segoe UI Historic" panose="020B0502040204020203" pitchFamily="34" charset="0"/>
              <a:cs typeface="Microsoft Tai Le" panose="020B0502040204020203" pitchFamily="34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B3E45E9-89D5-0F44-B065-FC2F07770332}"/>
              </a:ext>
            </a:extLst>
          </p:cNvPr>
          <p:cNvCxnSpPr>
            <a:cxnSpLocks/>
          </p:cNvCxnSpPr>
          <p:nvPr/>
        </p:nvCxnSpPr>
        <p:spPr>
          <a:xfrm flipV="1">
            <a:off x="2013493" y="5304"/>
            <a:ext cx="0" cy="14301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167432" y="5280729"/>
            <a:ext cx="748923" cy="39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1pPr>
            <a:lvl2pPr marL="742950" indent="-28575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2pPr>
            <a:lvl3pPr marL="1143000" indent="-22860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3pPr>
            <a:lvl4pPr marL="1600200" indent="-22860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4pPr>
            <a:lvl5pPr marL="2057400" indent="-22860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9pPr>
          </a:lstStyle>
          <a:p>
            <a:r>
              <a:rPr lang="fr-FR" altLang="fr-FR" sz="1969" dirty="0" smtClean="0"/>
              <a:t>2022</a:t>
            </a:r>
            <a:endParaRPr lang="fr-FR" altLang="fr-FR" sz="1969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t="43799" r="52120" b="19608"/>
          <a:stretch/>
        </p:blipFill>
        <p:spPr>
          <a:xfrm>
            <a:off x="1457098" y="1860586"/>
            <a:ext cx="6229804" cy="267679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673758" y="4537383"/>
            <a:ext cx="579648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dirty="0">
                <a:solidFill>
                  <a:prstClr val="black"/>
                </a:solidFill>
                <a:latin typeface="Footlight MT Light" panose="0204060206030A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www.vins-bourgogne.fr</a:t>
            </a:r>
          </a:p>
        </p:txBody>
      </p:sp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583807" y="5697456"/>
            <a:ext cx="8053462" cy="100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1pPr>
            <a:lvl2pPr marL="742950" indent="-28575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2pPr>
            <a:lvl3pPr marL="1143000" indent="-22860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3pPr>
            <a:lvl4pPr marL="1600200" indent="-22860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4pPr>
            <a:lvl5pPr marL="2057400" indent="-228600"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000000"/>
                </a:solidFill>
                <a:latin typeface="Helvetica Neue" charset="0"/>
                <a:cs typeface="Heiti SC Light" charset="0"/>
                <a:sym typeface="Helvetica Neue" charset="0"/>
              </a:defRPr>
            </a:lvl9pPr>
          </a:lstStyle>
          <a:p>
            <a:pPr algn="ctr" eaLnBrk="1" hangingPunct="1"/>
            <a:r>
              <a:rPr lang="fr-FR" altLang="fr-FR" sz="1969" dirty="0">
                <a:latin typeface="Footlight MT Light" panose="0204060206030A020304" pitchFamily="18" charset="0"/>
                <a:cs typeface="Tahoma" panose="020B0604030504040204" pitchFamily="34" charset="0"/>
              </a:rPr>
              <a:t>« Le Meursault blanc […] évoque la grappe mûre. En vin jeune : l’amande et la </a:t>
            </a:r>
            <a:r>
              <a:rPr lang="fr-FR" altLang="fr-FR" sz="1969" b="1" u="sng" dirty="0">
                <a:latin typeface="Footlight MT Light" panose="0204060206030A020304" pitchFamily="18" charset="0"/>
                <a:cs typeface="Tahoma" panose="020B0604030504040204" pitchFamily="34" charset="0"/>
              </a:rPr>
              <a:t>noisette grillée </a:t>
            </a:r>
            <a:r>
              <a:rPr lang="fr-FR" altLang="fr-FR" sz="1969" dirty="0">
                <a:latin typeface="Footlight MT Light" panose="0204060206030A020304" pitchFamily="18" charset="0"/>
                <a:cs typeface="Tahoma" panose="020B0604030504040204" pitchFamily="34" charset="0"/>
              </a:rPr>
              <a:t>dans un environnement végétal et floral (aubépine, sureau, fougère, tilleul, verveine) et minéral (silex). »</a:t>
            </a:r>
          </a:p>
        </p:txBody>
      </p:sp>
    </p:spTree>
    <p:extLst>
      <p:ext uri="{BB962C8B-B14F-4D97-AF65-F5344CB8AC3E}">
        <p14:creationId xmlns:p14="http://schemas.microsoft.com/office/powerpoint/2010/main" val="2957507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Overr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theme/_rels/themeOverr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theme/theme1.xml><?xml version="1.0" encoding="utf-8"?>
<a:theme xmlns:a="http://schemas.openxmlformats.org/drawingml/2006/main" name="ThèmeISVV">
  <a:themeElements>
    <a:clrScheme name="ISVV">
      <a:dk1>
        <a:srgbClr val="000000"/>
      </a:dk1>
      <a:lt1>
        <a:srgbClr val="FFFFFF"/>
      </a:lt1>
      <a:dk2>
        <a:srgbClr val="BEAD8A"/>
      </a:dk2>
      <a:lt2>
        <a:srgbClr val="443A31"/>
      </a:lt2>
      <a:accent1>
        <a:srgbClr val="480633"/>
      </a:accent1>
      <a:accent2>
        <a:srgbClr val="AB0E79"/>
      </a:accent2>
      <a:accent3>
        <a:srgbClr val="9FDAF9"/>
      </a:accent3>
      <a:accent4>
        <a:srgbClr val="009DE0"/>
      </a:accent4>
      <a:accent5>
        <a:srgbClr val="C8D400"/>
      </a:accent5>
      <a:accent6>
        <a:srgbClr val="EC6C43"/>
      </a:accent6>
      <a:hlink>
        <a:srgbClr val="480633"/>
      </a:hlink>
      <a:folHlink>
        <a:srgbClr val="34B1A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èmeISVV" id="{E11D781B-38FA-460B-A7E8-A5D637A78692}" vid="{12685B06-2C0A-4455-A9DE-68E177AF279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romenad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  <a:fontScheme name="Promenade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隶书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Franklin Gothic Book"/>
      <a:ea typeface=""/>
      <a:cs typeface=""/>
      <a:font script="Jpan" typeface="HGｺﾞｼｯｸE"/>
      <a:font script="Hang" typeface="돋움"/>
      <a:font script="Hans" typeface="华文楷体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Promenade">
    <a:fillStyleLst>
      <a:solidFill>
        <a:schemeClr val="phClr"/>
      </a:solidFill>
      <a:gradFill rotWithShape="1">
        <a:gsLst>
          <a:gs pos="0">
            <a:schemeClr val="phClr">
              <a:tint val="30000"/>
              <a:satMod val="250000"/>
            </a:schemeClr>
          </a:gs>
          <a:gs pos="72000">
            <a:schemeClr val="phClr">
              <a:tint val="75000"/>
              <a:satMod val="210000"/>
            </a:schemeClr>
          </a:gs>
          <a:gs pos="100000">
            <a:schemeClr val="phClr">
              <a:tint val="85000"/>
              <a:satMod val="210000"/>
            </a:schemeClr>
          </a:gs>
        </a:gsLst>
        <a:lin ang="5400000" scaled="1"/>
      </a:gradFill>
      <a:gradFill rotWithShape="1">
        <a:gsLst>
          <a:gs pos="0">
            <a:schemeClr val="phClr">
              <a:tint val="75000"/>
              <a:shade val="85000"/>
              <a:satMod val="230000"/>
            </a:schemeClr>
          </a:gs>
          <a:gs pos="25000">
            <a:schemeClr val="phClr">
              <a:tint val="90000"/>
              <a:shade val="70000"/>
              <a:satMod val="220000"/>
            </a:schemeClr>
          </a:gs>
          <a:gs pos="50000">
            <a:schemeClr val="phClr">
              <a:tint val="90000"/>
              <a:shade val="58000"/>
              <a:satMod val="225000"/>
            </a:schemeClr>
          </a:gs>
          <a:gs pos="65000">
            <a:schemeClr val="phClr">
              <a:tint val="90000"/>
              <a:shade val="58000"/>
              <a:satMod val="225000"/>
            </a:schemeClr>
          </a:gs>
          <a:gs pos="80000">
            <a:schemeClr val="phClr">
              <a:tint val="90000"/>
              <a:shade val="69000"/>
              <a:satMod val="220000"/>
            </a:schemeClr>
          </a:gs>
          <a:gs pos="100000">
            <a:schemeClr val="phClr">
              <a:tint val="77000"/>
              <a:shade val="80000"/>
              <a:satMod val="230000"/>
            </a:schemeClr>
          </a:gs>
        </a:gsLst>
        <a:lin ang="5400000" scaled="1"/>
      </a:gradFill>
    </a:fillStyleLst>
    <a:lnStyleLst>
      <a:ln w="100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phClr">
              <a:shade val="60000"/>
              <a:satMod val="110000"/>
            </a:schemeClr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05000"/>
            </a:schemeClr>
          </a:duotone>
        </a:blip>
        <a:tile tx="0" ty="0" sx="95000" sy="95000" flip="none" algn="t"/>
      </a:blipFill>
      <a:blipFill>
        <a:blip xmlns:r="http://schemas.openxmlformats.org/officeDocument/2006/relationships" r:embed="rId2">
          <a:duotone>
            <a:schemeClr val="phClr">
              <a:shade val="30000"/>
              <a:satMod val="455000"/>
            </a:schemeClr>
            <a:schemeClr val="phClr">
              <a:tint val="95000"/>
              <a:satMod val="120000"/>
            </a:schemeClr>
          </a:duotone>
        </a:blip>
        <a:stretch>
          <a:fillRect/>
        </a:stretch>
      </a:blipFill>
    </a:bgFillStyleLst>
  </a:fmtScheme>
</a:themeOverride>
</file>

<file path=ppt/theme/themeOverride3.xml><?xml version="1.0" encoding="utf-8"?>
<a:themeOverride xmlns:a="http://schemas.openxmlformats.org/drawingml/2006/main">
  <a:clrScheme name="Promenad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  <a:fontScheme name="Promenade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隶书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Franklin Gothic Book"/>
      <a:ea typeface=""/>
      <a:cs typeface=""/>
      <a:font script="Jpan" typeface="HGｺﾞｼｯｸE"/>
      <a:font script="Hang" typeface="돋움"/>
      <a:font script="Hans" typeface="华文楷体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Promenade">
    <a:fillStyleLst>
      <a:solidFill>
        <a:schemeClr val="phClr"/>
      </a:solidFill>
      <a:gradFill rotWithShape="1">
        <a:gsLst>
          <a:gs pos="0">
            <a:schemeClr val="phClr">
              <a:tint val="30000"/>
              <a:satMod val="250000"/>
            </a:schemeClr>
          </a:gs>
          <a:gs pos="72000">
            <a:schemeClr val="phClr">
              <a:tint val="75000"/>
              <a:satMod val="210000"/>
            </a:schemeClr>
          </a:gs>
          <a:gs pos="100000">
            <a:schemeClr val="phClr">
              <a:tint val="85000"/>
              <a:satMod val="210000"/>
            </a:schemeClr>
          </a:gs>
        </a:gsLst>
        <a:lin ang="5400000" scaled="1"/>
      </a:gradFill>
      <a:gradFill rotWithShape="1">
        <a:gsLst>
          <a:gs pos="0">
            <a:schemeClr val="phClr">
              <a:tint val="75000"/>
              <a:shade val="85000"/>
              <a:satMod val="230000"/>
            </a:schemeClr>
          </a:gs>
          <a:gs pos="25000">
            <a:schemeClr val="phClr">
              <a:tint val="90000"/>
              <a:shade val="70000"/>
              <a:satMod val="220000"/>
            </a:schemeClr>
          </a:gs>
          <a:gs pos="50000">
            <a:schemeClr val="phClr">
              <a:tint val="90000"/>
              <a:shade val="58000"/>
              <a:satMod val="225000"/>
            </a:schemeClr>
          </a:gs>
          <a:gs pos="65000">
            <a:schemeClr val="phClr">
              <a:tint val="90000"/>
              <a:shade val="58000"/>
              <a:satMod val="225000"/>
            </a:schemeClr>
          </a:gs>
          <a:gs pos="80000">
            <a:schemeClr val="phClr">
              <a:tint val="90000"/>
              <a:shade val="69000"/>
              <a:satMod val="220000"/>
            </a:schemeClr>
          </a:gs>
          <a:gs pos="100000">
            <a:schemeClr val="phClr">
              <a:tint val="77000"/>
              <a:shade val="80000"/>
              <a:satMod val="230000"/>
            </a:schemeClr>
          </a:gs>
        </a:gsLst>
        <a:lin ang="5400000" scaled="1"/>
      </a:gradFill>
    </a:fillStyleLst>
    <a:lnStyleLst>
      <a:ln w="100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phClr">
              <a:shade val="60000"/>
              <a:satMod val="110000"/>
            </a:schemeClr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05000"/>
            </a:schemeClr>
          </a:duotone>
        </a:blip>
        <a:tile tx="0" ty="0" sx="95000" sy="95000" flip="none" algn="t"/>
      </a:blipFill>
      <a:blipFill>
        <a:blip xmlns:r="http://schemas.openxmlformats.org/officeDocument/2006/relationships" r:embed="rId2">
          <a:duotone>
            <a:schemeClr val="phClr">
              <a:shade val="30000"/>
              <a:satMod val="455000"/>
            </a:schemeClr>
            <a:schemeClr val="phClr">
              <a:tint val="95000"/>
              <a:satMod val="120000"/>
            </a:schemeClr>
          </a:duotone>
        </a:blip>
        <a:stretch>
          <a:fillRect/>
        </a:stretch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ThèmeISVV</Template>
  <TotalTime>6048</TotalTime>
  <Words>1097</Words>
  <Application>Microsoft Office PowerPoint</Application>
  <PresentationFormat>Affichage à l'écran (4:3)</PresentationFormat>
  <Paragraphs>265</Paragraphs>
  <Slides>32</Slides>
  <Notes>32</Notes>
  <HiddenSlides>0</HiddenSlides>
  <MMClips>0</MMClips>
  <ScaleCrop>false</ScaleCrop>
  <HeadingPairs>
    <vt:vector size="8" baseType="variant">
      <vt:variant>
        <vt:lpstr>Polices utilisées</vt:lpstr>
      </vt:variant>
      <vt:variant>
        <vt:i4>19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32</vt:i4>
      </vt:variant>
    </vt:vector>
  </HeadingPairs>
  <TitlesOfParts>
    <vt:vector size="55" baseType="lpstr">
      <vt:lpstr>Microsoft JhengHei UI Light</vt:lpstr>
      <vt:lpstr>MS PGothic</vt:lpstr>
      <vt:lpstr>MS PGothic</vt:lpstr>
      <vt:lpstr>Arial</vt:lpstr>
      <vt:lpstr>Brix Slab Bold</vt:lpstr>
      <vt:lpstr>Calibri</vt:lpstr>
      <vt:lpstr>Dotum</vt:lpstr>
      <vt:lpstr>Footlight MT Light</vt:lpstr>
      <vt:lpstr>Goudy Old Style</vt:lpstr>
      <vt:lpstr>Heiti SC Light</vt:lpstr>
      <vt:lpstr>Helvetica Neue</vt:lpstr>
      <vt:lpstr>Lucida Grande</vt:lpstr>
      <vt:lpstr>Microsoft Sans Serif</vt:lpstr>
      <vt:lpstr>Microsoft Tai Le</vt:lpstr>
      <vt:lpstr>Segoe UI Historic</vt:lpstr>
      <vt:lpstr>Tahoma</vt:lpstr>
      <vt:lpstr>Times</vt:lpstr>
      <vt:lpstr>Times New Roman</vt:lpstr>
      <vt:lpstr>Wingdings</vt:lpstr>
      <vt:lpstr>ThèmeISVV</vt:lpstr>
      <vt:lpstr>Graphique</vt:lpstr>
      <vt:lpstr>Worksheet</vt:lpstr>
      <vt:lpstr>Feuille de calcul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dell 7910</dc:creator>
  <cp:lastModifiedBy>Axel Marchal</cp:lastModifiedBy>
  <cp:revision>142</cp:revision>
  <dcterms:created xsi:type="dcterms:W3CDTF">2017-11-16T09:55:36Z</dcterms:created>
  <dcterms:modified xsi:type="dcterms:W3CDTF">2022-12-01T16:21:08Z</dcterms:modified>
</cp:coreProperties>
</file>