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sldIdLst>
    <p:sldId id="268" r:id="rId2"/>
    <p:sldId id="257" r:id="rId3"/>
    <p:sldId id="299" r:id="rId4"/>
    <p:sldId id="546" r:id="rId5"/>
    <p:sldId id="545" r:id="rId6"/>
    <p:sldId id="547" r:id="rId7"/>
    <p:sldId id="548" r:id="rId8"/>
    <p:sldId id="549" r:id="rId9"/>
    <p:sldId id="550" r:id="rId10"/>
    <p:sldId id="551" r:id="rId11"/>
    <p:sldId id="319"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513"/>
  </p:normalViewPr>
  <p:slideViewPr>
    <p:cSldViewPr>
      <p:cViewPr>
        <p:scale>
          <a:sx n="78" d="100"/>
          <a:sy n="78" d="100"/>
        </p:scale>
        <p:origin x="2360" y="10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595E37-8ECA-4136-A75E-02730BB19069}" type="datetimeFigureOut">
              <a:rPr lang="fr-FR"/>
              <a:pPr>
                <a:defRPr/>
              </a:pPr>
              <a:t>28/11/2022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7F4ADD-C3C2-4F7B-AB6C-4310A32D1888}" type="slidenum">
              <a:rPr lang="fr-FR"/>
              <a:pPr>
                <a:defRPr/>
              </a:pPr>
              <a:t>‹N°›</a:t>
            </a:fld>
            <a:endParaRPr lang="fr-FR"/>
          </a:p>
        </p:txBody>
      </p:sp>
    </p:spTree>
    <p:extLst>
      <p:ext uri="{BB962C8B-B14F-4D97-AF65-F5344CB8AC3E}">
        <p14:creationId xmlns:p14="http://schemas.microsoft.com/office/powerpoint/2010/main" val="3190210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3</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 xmlns:ma14="http://schemas.microsoft.com/office/mac/drawingml/2011/main"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1722415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4</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ma14="http://schemas.microsoft.com/office/mac/drawingml/2011/main" xmlns=""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3094372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5</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ma14="http://schemas.microsoft.com/office/mac/drawingml/2011/main" xmlns=""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46377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6</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 xmlns:ma14="http://schemas.microsoft.com/office/mac/drawingml/2011/main"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2503837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7</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ma14="http://schemas.microsoft.com/office/mac/drawingml/2011/main" xmlns=""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2148800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8</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 xmlns:ma14="http://schemas.microsoft.com/office/mac/drawingml/2011/main"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2914977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9</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ma14="http://schemas.microsoft.com/office/mac/drawingml/2011/main" xmlns=""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669179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2"/>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fld id="{E0E1345B-9473-374E-BC8B-21128CA5E950}" type="slidenum">
              <a:rPr lang="en-GB" altLang="fr-FR" sz="1800">
                <a:solidFill>
                  <a:schemeClr val="bg1"/>
                </a:solidFill>
                <a:latin typeface="Calibri" charset="0"/>
              </a:rPr>
              <a:pPr eaLnBrk="1" hangingPunct="1">
                <a:spcBef>
                  <a:spcPct val="0"/>
                </a:spcBef>
                <a:buFont typeface="Calibri" charset="0"/>
                <a:buNone/>
              </a:pPr>
              <a:t>10</a:t>
            </a:fld>
            <a:endParaRPr lang="en-GB" altLang="fr-FR" sz="1800">
              <a:solidFill>
                <a:schemeClr val="bg1"/>
              </a:solidFill>
              <a:latin typeface="Calibri" charset="0"/>
            </a:endParaRPr>
          </a:p>
        </p:txBody>
      </p:sp>
      <p:sp>
        <p:nvSpPr>
          <p:cNvPr id="40963" name="Text Box 1"/>
          <p:cNvSpPr txBox="1">
            <a:spLocks noChangeArrowheads="1"/>
          </p:cNvSpPr>
          <p:nvPr/>
        </p:nvSpPr>
        <p:spPr bwMode="auto">
          <a:xfrm>
            <a:off x="1101725" y="685800"/>
            <a:ext cx="4656138" cy="3429000"/>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1pPr>
            <a:lvl2pPr marL="742950" indent="-28575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2pPr>
            <a:lvl3pPr marL="11430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3pPr>
            <a:lvl4pPr marL="16002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4pPr>
            <a:lvl5pPr marL="2057400" indent="-228600">
              <a:spcBef>
                <a:spcPct val="30000"/>
              </a:spcBef>
              <a:buClr>
                <a:srgbClr val="000000"/>
              </a:buClr>
              <a:buSzPct val="100000"/>
              <a:buFont typeface="Times New Roman" charset="0"/>
              <a:defRPr sz="1200">
                <a:solidFill>
                  <a:srgbClr val="000000"/>
                </a:solidFill>
                <a:latin typeface="Times New Roman"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charset="0"/>
              <a:defRPr sz="1200">
                <a:solidFill>
                  <a:srgbClr val="000000"/>
                </a:solidFill>
                <a:latin typeface="Times New Roman" charset="0"/>
                <a:ea typeface="ＭＳ Ｐゴシック" charset="-128"/>
              </a:defRPr>
            </a:lvl9pPr>
          </a:lstStyle>
          <a:p>
            <a:pPr eaLnBrk="1" hangingPunct="1">
              <a:spcBef>
                <a:spcPct val="0"/>
              </a:spcBef>
              <a:buFont typeface="Calibri" charset="0"/>
              <a:buNone/>
            </a:pPr>
            <a:endParaRPr lang="fr-FR" altLang="fr-FR" sz="1800">
              <a:solidFill>
                <a:schemeClr val="bg1"/>
              </a:solidFill>
              <a:latin typeface="Calibri" charset="0"/>
            </a:endParaRPr>
          </a:p>
        </p:txBody>
      </p:sp>
      <p:sp>
        <p:nvSpPr>
          <p:cNvPr id="35844" name="Rectangle 2"/>
          <p:cNvSpPr>
            <a:spLocks noGrp="1" noChangeArrowheads="1"/>
          </p:cNvSpPr>
          <p:nvPr>
            <p:ph type="body"/>
          </p:nvPr>
        </p:nvSpPr>
        <p:spPr>
          <a:xfrm>
            <a:off x="685800" y="4341813"/>
            <a:ext cx="5478463" cy="4108450"/>
          </a:xfrm>
          <a:extLst>
            <a:ext uri="{FAA26D3D-D897-4be2-8F04-BA451C77F1D7}">
              <ma14:placeholderFlag xmlns="" xmlns:ma14="http://schemas.microsoft.com/office/mac/drawingml/2011/main" val="1"/>
            </a:ext>
            <a:ext uri="{AF507438-7753-43e0-B8FC-AC1667EBCBE1}"/>
          </a:extLst>
        </p:spPr>
        <p:txBody>
          <a:bodyPr wrap="none" anchor="ctr"/>
          <a:lstStyle/>
          <a:p>
            <a:pPr>
              <a:defRPr/>
            </a:pPr>
            <a:endParaRPr lang="fr-FR">
              <a:latin typeface="Times New Roman" charset="0"/>
              <a:cs typeface="+mn-cs"/>
            </a:endParaRPr>
          </a:p>
        </p:txBody>
      </p:sp>
    </p:spTree>
    <p:extLst>
      <p:ext uri="{BB962C8B-B14F-4D97-AF65-F5344CB8AC3E}">
        <p14:creationId xmlns:p14="http://schemas.microsoft.com/office/powerpoint/2010/main" val="2302677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07F4ADD-C3C2-4F7B-AB6C-4310A32D1888}" type="slidenum">
              <a:rPr lang="fr-FR" smtClean="0"/>
              <a:pPr>
                <a:defRPr/>
              </a:pPr>
              <a:t>11</a:t>
            </a:fld>
            <a:endParaRPr lang="fr-FR"/>
          </a:p>
        </p:txBody>
      </p:sp>
    </p:spTree>
    <p:extLst>
      <p:ext uri="{BB962C8B-B14F-4D97-AF65-F5344CB8AC3E}">
        <p14:creationId xmlns:p14="http://schemas.microsoft.com/office/powerpoint/2010/main" val="3533320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ctrTitle"/>
          </p:nvPr>
        </p:nvSpPr>
        <p:spPr>
          <a:xfrm>
            <a:off x="685800" y="3355848"/>
            <a:ext cx="8077200" cy="1673352"/>
          </a:xfrm>
        </p:spPr>
        <p:txBody>
          <a:bodyPr tIns="0" bIns="0" anchor="t"/>
          <a:lstStyle>
            <a:lvl1pPr algn="l">
              <a:defRPr sz="4700" b="1"/>
            </a:lvl1pPr>
            <a:extLst/>
          </a:lstStyle>
          <a:p>
            <a:r>
              <a:rPr lang="fr-FR"/>
              <a:t>Cliquez pour modifier le style du titre</a:t>
            </a:r>
            <a:endParaRPr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fr-FR"/>
              <a:t>Cliquez pour modifier le style des sous-titres du masque</a:t>
            </a:r>
            <a:endParaRPr lang="en-US"/>
          </a:p>
        </p:txBody>
      </p:sp>
      <p:sp>
        <p:nvSpPr>
          <p:cNvPr id="6" name="Espace réservé de la date 3"/>
          <p:cNvSpPr>
            <a:spLocks noGrp="1"/>
          </p:cNvSpPr>
          <p:nvPr>
            <p:ph type="dt" sz="half" idx="10"/>
          </p:nvPr>
        </p:nvSpPr>
        <p:spPr/>
        <p:txBody>
          <a:bodyPr/>
          <a:lstStyle>
            <a:lvl1pPr>
              <a:defRPr smtClean="0"/>
            </a:lvl1pPr>
          </a:lstStyle>
          <a:p>
            <a:pPr>
              <a:defRPr/>
            </a:pPr>
            <a:fld id="{56720CA1-DBAE-4B27-AEBC-EC81B6A300A2}" type="datetime1">
              <a:rPr lang="fr-FR"/>
              <a:pPr>
                <a:defRPr/>
              </a:pPr>
              <a:t>28/11/2022</a:t>
            </a:fld>
            <a:endParaRPr lang="fr-FR"/>
          </a:p>
        </p:txBody>
      </p:sp>
      <p:sp>
        <p:nvSpPr>
          <p:cNvPr id="7" name="Espace réservé du pied de page 4"/>
          <p:cNvSpPr>
            <a:spLocks noGrp="1"/>
          </p:cNvSpPr>
          <p:nvPr>
            <p:ph type="ftr" sz="quarter" idx="11"/>
          </p:nvPr>
        </p:nvSpPr>
        <p:spPr/>
        <p:txBody>
          <a:bodyPr/>
          <a:lstStyle>
            <a:lvl1pPr>
              <a:defRPr smtClean="0">
                <a:solidFill>
                  <a:srgbClr val="FFFFFF"/>
                </a:solidFill>
              </a:defRPr>
            </a:lvl1pPr>
          </a:lstStyle>
          <a:p>
            <a:pPr>
              <a:defRPr/>
            </a:pPr>
            <a:r>
              <a:rPr lang="fr-FR"/>
              <a:t>Theodore Georgopoulos - 2011 EU Wine Law Summer School</a:t>
            </a:r>
          </a:p>
        </p:txBody>
      </p:sp>
      <p:sp>
        <p:nvSpPr>
          <p:cNvPr id="8" name="Espace réservé du numéro de diapositive 5"/>
          <p:cNvSpPr>
            <a:spLocks noGrp="1"/>
          </p:cNvSpPr>
          <p:nvPr>
            <p:ph type="sldNum" sz="quarter" idx="12"/>
          </p:nvPr>
        </p:nvSpPr>
        <p:spPr/>
        <p:txBody>
          <a:bodyPr/>
          <a:lstStyle>
            <a:lvl1pPr>
              <a:defRPr/>
            </a:lvl1pPr>
          </a:lstStyle>
          <a:p>
            <a:pPr>
              <a:defRPr/>
            </a:pPr>
            <a:fld id="{5607780C-F62B-42D3-AC91-EF387C34EED2}" type="slidenum">
              <a:rPr lang="fr-FR"/>
              <a:pPr>
                <a:defRPr/>
              </a:pPr>
              <a:t>‹N°›</a:t>
            </a:fld>
            <a:endParaRPr lang="fr-FR"/>
          </a:p>
        </p:txBody>
      </p:sp>
    </p:spTree>
    <p:extLst>
      <p:ext uri="{BB962C8B-B14F-4D97-AF65-F5344CB8AC3E}">
        <p14:creationId xmlns:p14="http://schemas.microsoft.com/office/powerpoint/2010/main" val="25096011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47E6BBDD-3FC3-456D-BFB4-2595246319BA}" type="datetime1">
              <a:rPr lang="fr-FR"/>
              <a:pPr>
                <a:defRPr/>
              </a:pPr>
              <a:t>28/11/2022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Theodore Georgopoulos - 2011 EU Wine Law Summer School</a:t>
            </a:r>
          </a:p>
        </p:txBody>
      </p:sp>
      <p:sp>
        <p:nvSpPr>
          <p:cNvPr id="6" name="Espace réservé du numéro de diapositive 5"/>
          <p:cNvSpPr>
            <a:spLocks noGrp="1"/>
          </p:cNvSpPr>
          <p:nvPr>
            <p:ph type="sldNum" sz="quarter" idx="12"/>
          </p:nvPr>
        </p:nvSpPr>
        <p:spPr/>
        <p:txBody>
          <a:bodyPr/>
          <a:lstStyle>
            <a:lvl1pPr>
              <a:defRPr/>
            </a:lvl1pPr>
          </a:lstStyle>
          <a:p>
            <a:pPr>
              <a:defRPr/>
            </a:pPr>
            <a:fld id="{D962F6E0-3FA3-4857-9F99-340E145DAF1C}" type="slidenum">
              <a:rPr lang="fr-FR"/>
              <a:pPr>
                <a:defRPr/>
              </a:pPr>
              <a:t>‹N°›</a:t>
            </a:fld>
            <a:endParaRPr lang="fr-FR"/>
          </a:p>
        </p:txBody>
      </p:sp>
    </p:spTree>
    <p:extLst>
      <p:ext uri="{BB962C8B-B14F-4D97-AF65-F5344CB8AC3E}">
        <p14:creationId xmlns:p14="http://schemas.microsoft.com/office/powerpoint/2010/main" val="346372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vertical 1"/>
          <p:cNvSpPr>
            <a:spLocks noGrp="1"/>
          </p:cNvSpPr>
          <p:nvPr>
            <p:ph type="title" orient="vert"/>
          </p:nvPr>
        </p:nvSpPr>
        <p:spPr>
          <a:xfrm>
            <a:off x="6781800" y="274640"/>
            <a:ext cx="1905000" cy="5851525"/>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e la date 3"/>
          <p:cNvSpPr>
            <a:spLocks noGrp="1"/>
          </p:cNvSpPr>
          <p:nvPr>
            <p:ph type="dt" sz="half" idx="10"/>
          </p:nvPr>
        </p:nvSpPr>
        <p:spPr/>
        <p:txBody>
          <a:bodyPr/>
          <a:lstStyle>
            <a:lvl1pPr>
              <a:defRPr smtClean="0"/>
            </a:lvl1pPr>
          </a:lstStyle>
          <a:p>
            <a:pPr>
              <a:defRPr/>
            </a:pPr>
            <a:fld id="{A02C99A8-ED85-4902-B86B-7918E7FDEA6A}" type="datetime1">
              <a:rPr lang="fr-FR"/>
              <a:pPr>
                <a:defRPr/>
              </a:pPr>
              <a:t>28/11/2022</a:t>
            </a:fld>
            <a:endParaRPr lang="fr-FR"/>
          </a:p>
        </p:txBody>
      </p:sp>
      <p:sp>
        <p:nvSpPr>
          <p:cNvPr id="7" name="Espace réservé du pied de page 4"/>
          <p:cNvSpPr>
            <a:spLocks noGrp="1"/>
          </p:cNvSpPr>
          <p:nvPr>
            <p:ph type="ftr" sz="quarter" idx="11"/>
          </p:nvPr>
        </p:nvSpPr>
        <p:spPr>
          <a:xfrm>
            <a:off x="2640013" y="6376988"/>
            <a:ext cx="3836987" cy="365125"/>
          </a:xfrm>
        </p:spPr>
        <p:txBody>
          <a:bodyPr/>
          <a:lstStyle>
            <a:lvl1pPr>
              <a:defRPr smtClean="0"/>
            </a:lvl1pPr>
          </a:lstStyle>
          <a:p>
            <a:pPr>
              <a:defRPr/>
            </a:pPr>
            <a:r>
              <a:rPr lang="fr-FR"/>
              <a:t>Theodore Georgopoulos - 2011 EU Wine Law Summer School</a:t>
            </a:r>
          </a:p>
        </p:txBody>
      </p:sp>
      <p:sp>
        <p:nvSpPr>
          <p:cNvPr id="8" name="Espace réservé du numéro de diapositive 5"/>
          <p:cNvSpPr>
            <a:spLocks noGrp="1"/>
          </p:cNvSpPr>
          <p:nvPr>
            <p:ph type="sldNum" sz="quarter" idx="12"/>
          </p:nvPr>
        </p:nvSpPr>
        <p:spPr/>
        <p:txBody>
          <a:bodyPr/>
          <a:lstStyle>
            <a:lvl1pPr>
              <a:defRPr/>
            </a:lvl1pPr>
          </a:lstStyle>
          <a:p>
            <a:pPr>
              <a:defRPr/>
            </a:pPr>
            <a:fld id="{F1B2663C-273F-4528-94B6-047C26BC72FB}" type="slidenum">
              <a:rPr lang="fr-FR"/>
              <a:pPr>
                <a:defRPr/>
              </a:pPr>
              <a:t>‹N°›</a:t>
            </a:fld>
            <a:endParaRPr lang="fr-FR"/>
          </a:p>
        </p:txBody>
      </p:sp>
    </p:spTree>
    <p:extLst>
      <p:ext uri="{BB962C8B-B14F-4D97-AF65-F5344CB8AC3E}">
        <p14:creationId xmlns:p14="http://schemas.microsoft.com/office/powerpoint/2010/main" val="199616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0F275E63-87C0-46D3-9FFA-5FA5698608E5}" type="datetime1">
              <a:rPr lang="fr-FR"/>
              <a:pPr>
                <a:defRPr/>
              </a:pPr>
              <a:t>28/11/2022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Theodore Georgopoulos - 2011 EU Wine Law Summer School</a:t>
            </a:r>
          </a:p>
        </p:txBody>
      </p:sp>
      <p:sp>
        <p:nvSpPr>
          <p:cNvPr id="6" name="Espace réservé du numéro de diapositive 5"/>
          <p:cNvSpPr>
            <a:spLocks noGrp="1"/>
          </p:cNvSpPr>
          <p:nvPr>
            <p:ph type="sldNum" sz="quarter" idx="12"/>
          </p:nvPr>
        </p:nvSpPr>
        <p:spPr/>
        <p:txBody>
          <a:bodyPr/>
          <a:lstStyle>
            <a:lvl1pPr>
              <a:defRPr/>
            </a:lvl1pPr>
          </a:lstStyle>
          <a:p>
            <a:pPr>
              <a:defRPr/>
            </a:pPr>
            <a:fld id="{1168EA4A-4CA0-4295-8EDE-D11463041019}" type="slidenum">
              <a:rPr lang="fr-FR"/>
              <a:pPr>
                <a:defRPr/>
              </a:pPr>
              <a:t>‹N°›</a:t>
            </a:fld>
            <a:endParaRPr lang="fr-FR"/>
          </a:p>
        </p:txBody>
      </p:sp>
    </p:spTree>
    <p:extLst>
      <p:ext uri="{BB962C8B-B14F-4D97-AF65-F5344CB8AC3E}">
        <p14:creationId xmlns:p14="http://schemas.microsoft.com/office/powerpoint/2010/main" val="223452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fr-FR"/>
              <a:t>Cliquez pour modifier le style du titre</a:t>
            </a:r>
            <a:endParaRPr lang="en-US"/>
          </a:p>
        </p:txBody>
      </p:sp>
      <p:sp>
        <p:nvSpPr>
          <p:cNvPr id="3" name="Espace réservé du texte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fr-FR"/>
              <a:t>Cliquez pour modifier les styles du texte du masque</a:t>
            </a:r>
          </a:p>
        </p:txBody>
      </p:sp>
      <p:sp>
        <p:nvSpPr>
          <p:cNvPr id="6" name="Espace réservé de la date 3"/>
          <p:cNvSpPr>
            <a:spLocks noGrp="1"/>
          </p:cNvSpPr>
          <p:nvPr>
            <p:ph type="dt" sz="half" idx="10"/>
          </p:nvPr>
        </p:nvSpPr>
        <p:spPr/>
        <p:txBody>
          <a:bodyPr/>
          <a:lstStyle>
            <a:lvl1pPr>
              <a:defRPr smtClean="0"/>
            </a:lvl1pPr>
          </a:lstStyle>
          <a:p>
            <a:pPr>
              <a:defRPr/>
            </a:pPr>
            <a:fld id="{BB245607-6EFC-4B37-BC6A-E34BDE853E8E}" type="datetime1">
              <a:rPr lang="fr-FR"/>
              <a:pPr>
                <a:defRPr/>
              </a:pPr>
              <a:t>28/11/2022</a:t>
            </a:fld>
            <a:endParaRPr lang="fr-FR"/>
          </a:p>
        </p:txBody>
      </p:sp>
      <p:sp>
        <p:nvSpPr>
          <p:cNvPr id="7" name="Espace réservé du pied de page 4"/>
          <p:cNvSpPr>
            <a:spLocks noGrp="1"/>
          </p:cNvSpPr>
          <p:nvPr>
            <p:ph type="ftr" sz="quarter" idx="11"/>
          </p:nvPr>
        </p:nvSpPr>
        <p:spPr/>
        <p:txBody>
          <a:bodyPr/>
          <a:lstStyle>
            <a:lvl1pPr>
              <a:defRPr smtClean="0">
                <a:solidFill>
                  <a:srgbClr val="FFFFFF"/>
                </a:solidFill>
              </a:defRPr>
            </a:lvl1pPr>
          </a:lstStyle>
          <a:p>
            <a:pPr>
              <a:defRPr/>
            </a:pPr>
            <a:r>
              <a:rPr lang="fr-FR"/>
              <a:t>Theodore Georgopoulos - 2011 EU Wine Law Summer School</a:t>
            </a:r>
          </a:p>
        </p:txBody>
      </p:sp>
      <p:sp>
        <p:nvSpPr>
          <p:cNvPr id="8" name="Espace réservé du numéro de diapositive 5"/>
          <p:cNvSpPr>
            <a:spLocks noGrp="1"/>
          </p:cNvSpPr>
          <p:nvPr>
            <p:ph type="sldNum" sz="quarter" idx="12"/>
          </p:nvPr>
        </p:nvSpPr>
        <p:spPr/>
        <p:txBody>
          <a:bodyPr/>
          <a:lstStyle>
            <a:lvl1pPr>
              <a:defRPr/>
            </a:lvl1pPr>
          </a:lstStyle>
          <a:p>
            <a:pPr>
              <a:defRPr/>
            </a:pPr>
            <a:fld id="{358958AA-7629-4928-A205-4F91661479EC}" type="slidenum">
              <a:rPr lang="fr-FR"/>
              <a:pPr>
                <a:defRPr/>
              </a:pPr>
              <a:t>‹N°›</a:t>
            </a:fld>
            <a:endParaRPr lang="fr-FR"/>
          </a:p>
        </p:txBody>
      </p:sp>
    </p:spTree>
    <p:extLst>
      <p:ext uri="{BB962C8B-B14F-4D97-AF65-F5344CB8AC3E}">
        <p14:creationId xmlns:p14="http://schemas.microsoft.com/office/powerpoint/2010/main" val="5488664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3"/>
          <p:cNvSpPr>
            <a:spLocks noGrp="1"/>
          </p:cNvSpPr>
          <p:nvPr>
            <p:ph type="dt" sz="half" idx="10"/>
          </p:nvPr>
        </p:nvSpPr>
        <p:spPr/>
        <p:txBody>
          <a:bodyPr/>
          <a:lstStyle>
            <a:lvl1pPr>
              <a:defRPr/>
            </a:lvl1pPr>
          </a:lstStyle>
          <a:p>
            <a:pPr>
              <a:defRPr/>
            </a:pPr>
            <a:fld id="{6D684145-FFD0-48A8-874F-0E1566038F4A}" type="datetime1">
              <a:rPr lang="fr-FR"/>
              <a:pPr>
                <a:defRPr/>
              </a:pPr>
              <a:t>28/11/2022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Theodore Georgopoulos - 2011 EU Wine Law Summer School</a:t>
            </a:r>
          </a:p>
        </p:txBody>
      </p:sp>
      <p:sp>
        <p:nvSpPr>
          <p:cNvPr id="7" name="Espace réservé du numéro de diapositive 5"/>
          <p:cNvSpPr>
            <a:spLocks noGrp="1"/>
          </p:cNvSpPr>
          <p:nvPr>
            <p:ph type="sldNum" sz="quarter" idx="12"/>
          </p:nvPr>
        </p:nvSpPr>
        <p:spPr/>
        <p:txBody>
          <a:bodyPr/>
          <a:lstStyle>
            <a:lvl1pPr>
              <a:defRPr/>
            </a:lvl1pPr>
          </a:lstStyle>
          <a:p>
            <a:pPr>
              <a:defRPr/>
            </a:pPr>
            <a:fld id="{B49E8DF0-939D-4BCE-8BD9-178E936C459E}" type="slidenum">
              <a:rPr lang="fr-FR"/>
              <a:pPr>
                <a:defRPr/>
              </a:pPr>
              <a:t>‹N°›</a:t>
            </a:fld>
            <a:endParaRPr lang="fr-FR"/>
          </a:p>
        </p:txBody>
      </p:sp>
    </p:spTree>
    <p:extLst>
      <p:ext uri="{BB962C8B-B14F-4D97-AF65-F5344CB8AC3E}">
        <p14:creationId xmlns:p14="http://schemas.microsoft.com/office/powerpoint/2010/main" val="48870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lang="fr-FR"/>
              <a:t>Cliquez pour modifier le style du titre</a:t>
            </a:r>
            <a:endParaRPr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p:cNvSpPr>
            <a:spLocks noGrp="1"/>
          </p:cNvSpPr>
          <p:nvPr>
            <p:ph type="dt" sz="half" idx="10"/>
          </p:nvPr>
        </p:nvSpPr>
        <p:spPr/>
        <p:txBody>
          <a:bodyPr/>
          <a:lstStyle>
            <a:lvl1pPr>
              <a:defRPr/>
            </a:lvl1pPr>
          </a:lstStyle>
          <a:p>
            <a:pPr>
              <a:defRPr/>
            </a:pPr>
            <a:fld id="{ACD9F698-C47B-43FB-BCBA-A73AE87E830C}" type="datetime1">
              <a:rPr lang="fr-FR"/>
              <a:pPr>
                <a:defRPr/>
              </a:pPr>
              <a:t>28/11/2022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Theodore Georgopoulos - 2011 EU Wine Law Summer School</a:t>
            </a:r>
          </a:p>
        </p:txBody>
      </p:sp>
      <p:sp>
        <p:nvSpPr>
          <p:cNvPr id="9" name="Espace réservé du numéro de diapositive 5"/>
          <p:cNvSpPr>
            <a:spLocks noGrp="1"/>
          </p:cNvSpPr>
          <p:nvPr>
            <p:ph type="sldNum" sz="quarter" idx="12"/>
          </p:nvPr>
        </p:nvSpPr>
        <p:spPr/>
        <p:txBody>
          <a:bodyPr/>
          <a:lstStyle>
            <a:lvl1pPr>
              <a:defRPr/>
            </a:lvl1pPr>
          </a:lstStyle>
          <a:p>
            <a:pPr>
              <a:defRPr/>
            </a:pPr>
            <a:fld id="{23533052-51F1-4E24-A5E4-C15444B04762}" type="slidenum">
              <a:rPr lang="fr-FR"/>
              <a:pPr>
                <a:defRPr/>
              </a:pPr>
              <a:t>‹N°›</a:t>
            </a:fld>
            <a:endParaRPr lang="fr-FR"/>
          </a:p>
        </p:txBody>
      </p:sp>
    </p:spTree>
    <p:extLst>
      <p:ext uri="{BB962C8B-B14F-4D97-AF65-F5344CB8AC3E}">
        <p14:creationId xmlns:p14="http://schemas.microsoft.com/office/powerpoint/2010/main" val="359781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3"/>
          <p:cNvSpPr>
            <a:spLocks noGrp="1"/>
          </p:cNvSpPr>
          <p:nvPr>
            <p:ph type="dt" sz="half" idx="10"/>
          </p:nvPr>
        </p:nvSpPr>
        <p:spPr/>
        <p:txBody>
          <a:bodyPr/>
          <a:lstStyle>
            <a:lvl1pPr>
              <a:defRPr/>
            </a:lvl1pPr>
          </a:lstStyle>
          <a:p>
            <a:pPr>
              <a:defRPr/>
            </a:pPr>
            <a:fld id="{0DB35E80-0AD7-4299-8640-B23AE89DEF4A}" type="datetime1">
              <a:rPr lang="fr-FR"/>
              <a:pPr>
                <a:defRPr/>
              </a:pPr>
              <a:t>28/11/2022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Theodore Georgopoulos - 2011 EU Wine Law Summer School</a:t>
            </a:r>
          </a:p>
        </p:txBody>
      </p:sp>
      <p:sp>
        <p:nvSpPr>
          <p:cNvPr id="5" name="Espace réservé du numéro de diapositive 5"/>
          <p:cNvSpPr>
            <a:spLocks noGrp="1"/>
          </p:cNvSpPr>
          <p:nvPr>
            <p:ph type="sldNum" sz="quarter" idx="12"/>
          </p:nvPr>
        </p:nvSpPr>
        <p:spPr/>
        <p:txBody>
          <a:bodyPr/>
          <a:lstStyle>
            <a:lvl1pPr>
              <a:defRPr/>
            </a:lvl1pPr>
          </a:lstStyle>
          <a:p>
            <a:pPr>
              <a:defRPr/>
            </a:pPr>
            <a:fld id="{1EA93111-2D5D-49FA-932C-14C74DFF8F52}" type="slidenum">
              <a:rPr lang="fr-FR"/>
              <a:pPr>
                <a:defRPr/>
              </a:pPr>
              <a:t>‹N°›</a:t>
            </a:fld>
            <a:endParaRPr lang="fr-FR"/>
          </a:p>
        </p:txBody>
      </p:sp>
    </p:spTree>
    <p:extLst>
      <p:ext uri="{BB962C8B-B14F-4D97-AF65-F5344CB8AC3E}">
        <p14:creationId xmlns:p14="http://schemas.microsoft.com/office/powerpoint/2010/main" val="67358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smtClean="0"/>
            </a:lvl1pPr>
          </a:lstStyle>
          <a:p>
            <a:pPr>
              <a:defRPr/>
            </a:pPr>
            <a:fld id="{844FB749-0EAD-47E5-9B0F-C5A987EEAFAD}" type="datetime1">
              <a:rPr lang="fr-FR"/>
              <a:pPr>
                <a:defRPr/>
              </a:pPr>
              <a:t>28/11/2022</a:t>
            </a:fld>
            <a:endParaRPr lang="fr-FR"/>
          </a:p>
        </p:txBody>
      </p:sp>
      <p:sp>
        <p:nvSpPr>
          <p:cNvPr id="3" name="Espace réservé du pied de page 2"/>
          <p:cNvSpPr>
            <a:spLocks noGrp="1"/>
          </p:cNvSpPr>
          <p:nvPr>
            <p:ph type="ftr" sz="quarter" idx="11"/>
          </p:nvPr>
        </p:nvSpPr>
        <p:spPr/>
        <p:txBody>
          <a:bodyPr/>
          <a:lstStyle>
            <a:lvl1pPr>
              <a:defRPr smtClean="0"/>
            </a:lvl1pPr>
          </a:lstStyle>
          <a:p>
            <a:pPr>
              <a:defRPr/>
            </a:pPr>
            <a:r>
              <a:rPr lang="fr-FR"/>
              <a:t>Theodore Georgopoulos - 2011 EU Wine Law Summer School</a:t>
            </a:r>
          </a:p>
        </p:txBody>
      </p:sp>
      <p:sp>
        <p:nvSpPr>
          <p:cNvPr id="4" name="Espace réservé du numéro de diapositive 3"/>
          <p:cNvSpPr>
            <a:spLocks noGrp="1"/>
          </p:cNvSpPr>
          <p:nvPr>
            <p:ph type="sldNum" sz="quarter" idx="12"/>
          </p:nvPr>
        </p:nvSpPr>
        <p:spPr/>
        <p:txBody>
          <a:bodyPr/>
          <a:lstStyle>
            <a:lvl1pPr>
              <a:defRPr/>
            </a:lvl1pPr>
          </a:lstStyle>
          <a:p>
            <a:pPr>
              <a:defRPr/>
            </a:pPr>
            <a:fld id="{3E163313-6F1A-4BFD-9B62-ED7F4ED58151}" type="slidenum">
              <a:rPr lang="fr-FR"/>
              <a:pPr>
                <a:defRPr/>
              </a:pPr>
              <a:t>‹N°›</a:t>
            </a:fld>
            <a:endParaRPr lang="fr-FR"/>
          </a:p>
        </p:txBody>
      </p:sp>
    </p:spTree>
    <p:extLst>
      <p:ext uri="{BB962C8B-B14F-4D97-AF65-F5344CB8AC3E}">
        <p14:creationId xmlns:p14="http://schemas.microsoft.com/office/powerpoint/2010/main" val="87154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fr-FR"/>
              <a:t>Cliquez pour modifier le style du titre</a:t>
            </a:r>
            <a:endParaRPr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fr-FR"/>
              <a:t>Cliquez pour modifier les styles du texte du masque</a:t>
            </a:r>
          </a:p>
        </p:txBody>
      </p:sp>
      <p:sp>
        <p:nvSpPr>
          <p:cNvPr id="7" name="Espace réservé de la date 4"/>
          <p:cNvSpPr>
            <a:spLocks noGrp="1"/>
          </p:cNvSpPr>
          <p:nvPr>
            <p:ph type="dt" sz="half" idx="10"/>
          </p:nvPr>
        </p:nvSpPr>
        <p:spPr/>
        <p:txBody>
          <a:bodyPr/>
          <a:lstStyle>
            <a:lvl1pPr>
              <a:defRPr smtClean="0"/>
            </a:lvl1pPr>
          </a:lstStyle>
          <a:p>
            <a:pPr>
              <a:defRPr/>
            </a:pPr>
            <a:fld id="{727E4DA7-A2C7-49F8-9F27-E675609D23A7}" type="datetime1">
              <a:rPr lang="fr-FR"/>
              <a:pPr>
                <a:defRPr/>
              </a:pPr>
              <a:t>28/11/2022</a:t>
            </a:fld>
            <a:endParaRPr lang="fr-FR"/>
          </a:p>
        </p:txBody>
      </p:sp>
      <p:sp>
        <p:nvSpPr>
          <p:cNvPr id="8" name="Espace réservé du pied de page 5"/>
          <p:cNvSpPr>
            <a:spLocks noGrp="1"/>
          </p:cNvSpPr>
          <p:nvPr>
            <p:ph type="ftr" sz="quarter" idx="11"/>
          </p:nvPr>
        </p:nvSpPr>
        <p:spPr/>
        <p:txBody>
          <a:bodyPr/>
          <a:lstStyle>
            <a:lvl1pPr>
              <a:defRPr smtClean="0"/>
            </a:lvl1pPr>
          </a:lstStyle>
          <a:p>
            <a:pPr>
              <a:defRPr/>
            </a:pPr>
            <a:r>
              <a:rPr lang="fr-FR"/>
              <a:t>Theodore Georgopoulos - 2011 EU Wine Law Summer School</a:t>
            </a:r>
          </a:p>
        </p:txBody>
      </p:sp>
      <p:sp>
        <p:nvSpPr>
          <p:cNvPr id="9" name="Espace réservé du numéro de diapositive 6"/>
          <p:cNvSpPr>
            <a:spLocks noGrp="1"/>
          </p:cNvSpPr>
          <p:nvPr>
            <p:ph type="sldNum" sz="quarter" idx="12"/>
          </p:nvPr>
        </p:nvSpPr>
        <p:spPr/>
        <p:txBody>
          <a:bodyPr/>
          <a:lstStyle>
            <a:lvl1pPr>
              <a:defRPr/>
            </a:lvl1pPr>
          </a:lstStyle>
          <a:p>
            <a:pPr>
              <a:defRPr/>
            </a:pPr>
            <a:fld id="{A44B743B-FD9C-495B-8B75-F44BFC51DC0C}" type="slidenum">
              <a:rPr lang="fr-FR"/>
              <a:pPr>
                <a:defRPr/>
              </a:pPr>
              <a:t>‹N°›</a:t>
            </a:fld>
            <a:endParaRPr lang="fr-FR"/>
          </a:p>
        </p:txBody>
      </p:sp>
    </p:spTree>
    <p:extLst>
      <p:ext uri="{BB962C8B-B14F-4D97-AF65-F5344CB8AC3E}">
        <p14:creationId xmlns:p14="http://schemas.microsoft.com/office/powerpoint/2010/main" val="138414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fr-FR"/>
              <a:t>Cliquez pour modifier le style du titre</a:t>
            </a:r>
            <a:endParaRPr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fr-FR" noProof="0"/>
              <a:t>Cliquez sur l'icône pour ajouter une image</a:t>
            </a:r>
            <a:endParaRPr lang="en-US" noProof="0"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fr-FR"/>
              <a:t>Cliquez pour modifier les styles du texte du masque</a:t>
            </a:r>
          </a:p>
        </p:txBody>
      </p:sp>
      <p:sp>
        <p:nvSpPr>
          <p:cNvPr id="7" name="Espace réservé de la date 4"/>
          <p:cNvSpPr>
            <a:spLocks noGrp="1"/>
          </p:cNvSpPr>
          <p:nvPr>
            <p:ph type="dt" sz="half" idx="10"/>
          </p:nvPr>
        </p:nvSpPr>
        <p:spPr>
          <a:xfrm>
            <a:off x="165100" y="1169988"/>
            <a:ext cx="2522538" cy="201612"/>
          </a:xfrm>
        </p:spPr>
        <p:txBody>
          <a:bodyPr/>
          <a:lstStyle>
            <a:lvl1pPr>
              <a:defRPr smtClean="0"/>
            </a:lvl1pPr>
          </a:lstStyle>
          <a:p>
            <a:pPr>
              <a:defRPr/>
            </a:pPr>
            <a:fld id="{99A31718-334F-4655-B166-D60ACEDD2633}" type="datetime1">
              <a:rPr lang="fr-FR"/>
              <a:pPr>
                <a:defRPr/>
              </a:pPr>
              <a:t>28/11/2022</a:t>
            </a:fld>
            <a:endParaRPr lang="fr-FR"/>
          </a:p>
        </p:txBody>
      </p:sp>
      <p:sp>
        <p:nvSpPr>
          <p:cNvPr id="8" name="Espace réservé du pied de page 5"/>
          <p:cNvSpPr>
            <a:spLocks noGrp="1"/>
          </p:cNvSpPr>
          <p:nvPr>
            <p:ph type="ftr" sz="quarter" idx="11"/>
          </p:nvPr>
        </p:nvSpPr>
        <p:spPr>
          <a:xfrm>
            <a:off x="3035300" y="1169988"/>
            <a:ext cx="5194300" cy="201612"/>
          </a:xfrm>
        </p:spPr>
        <p:txBody>
          <a:bodyPr/>
          <a:lstStyle>
            <a:lvl1pPr>
              <a:defRPr smtClean="0">
                <a:solidFill>
                  <a:srgbClr val="BCBCBC"/>
                </a:solidFill>
              </a:defRPr>
            </a:lvl1pPr>
          </a:lstStyle>
          <a:p>
            <a:pPr>
              <a:defRPr/>
            </a:pPr>
            <a:r>
              <a:rPr lang="fr-FR"/>
              <a:t>Theodore Georgopoulos - 2011 EU Wine Law Summer School</a:t>
            </a:r>
          </a:p>
        </p:txBody>
      </p:sp>
      <p:sp>
        <p:nvSpPr>
          <p:cNvPr id="9" name="Espace réservé du numéro de diapositive 6"/>
          <p:cNvSpPr>
            <a:spLocks noGrp="1"/>
          </p:cNvSpPr>
          <p:nvPr>
            <p:ph type="sldNum" sz="quarter" idx="12"/>
          </p:nvPr>
        </p:nvSpPr>
        <p:spPr>
          <a:xfrm>
            <a:off x="8339138" y="1169988"/>
            <a:ext cx="733425" cy="201612"/>
          </a:xfrm>
        </p:spPr>
        <p:txBody>
          <a:bodyPr/>
          <a:lstStyle>
            <a:lvl1pPr>
              <a:defRPr/>
            </a:lvl1pPr>
          </a:lstStyle>
          <a:p>
            <a:pPr>
              <a:defRPr/>
            </a:pPr>
            <a:fld id="{78979318-24D3-402D-AF19-D69D76F1874A}" type="slidenum">
              <a:rPr lang="fr-FR"/>
              <a:pPr>
                <a:defRPr/>
              </a:pPr>
              <a:t>‹N°›</a:t>
            </a:fld>
            <a:endParaRPr lang="fr-FR"/>
          </a:p>
        </p:txBody>
      </p:sp>
    </p:spTree>
    <p:extLst>
      <p:ext uri="{BB962C8B-B14F-4D97-AF65-F5344CB8AC3E}">
        <p14:creationId xmlns:p14="http://schemas.microsoft.com/office/powerpoint/2010/main" val="290073182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Espace réservé du titre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fr-FR"/>
              <a:t>Cliquez pour modifier le style du titre</a:t>
            </a:r>
            <a:endParaRPr lang="en-US"/>
          </a:p>
        </p:txBody>
      </p:sp>
      <p:sp>
        <p:nvSpPr>
          <p:cNvPr id="1029" name="Espace réservé du texte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3E5C8E47-0098-464F-B297-C21CFCC69CB4}" type="datetime1">
              <a:rPr lang="fr-FR"/>
              <a:pPr>
                <a:defRPr/>
              </a:pPr>
              <a:t>28/11/2022</a:t>
            </a:fld>
            <a:endParaRPr lang="fr-FR"/>
          </a:p>
        </p:txBody>
      </p:sp>
      <p:sp>
        <p:nvSpPr>
          <p:cNvPr id="5" name="Espace réservé du pied de page 4"/>
          <p:cNvSpPr>
            <a:spLocks noGrp="1"/>
          </p:cNvSpPr>
          <p:nvPr>
            <p:ph type="ftr" sz="quarter" idx="3"/>
          </p:nvPr>
        </p:nvSpPr>
        <p:spPr>
          <a:xfrm>
            <a:off x="2640013" y="6477000"/>
            <a:ext cx="5508625" cy="274638"/>
          </a:xfrm>
          <a:prstGeom prst="rect">
            <a:avLst/>
          </a:prstGeom>
        </p:spPr>
        <p:txBody>
          <a:bodyPr vert="horz" wrap="square" lIns="45720" tIns="45720" rIns="45720" bIns="0" numCol="1" anchor="b" anchorCtr="0" compatLnSpc="1">
            <a:prstTxWarp prst="textNoShape">
              <a:avLst/>
            </a:prstTxWarp>
          </a:bodyPr>
          <a:lstStyle>
            <a:lvl1pPr>
              <a:defRPr sz="1200" smtClean="0">
                <a:solidFill>
                  <a:srgbClr val="3F3F3F"/>
                </a:solidFill>
                <a:latin typeface="Corbel" pitchFamily="34" charset="0"/>
                <a:cs typeface="+mn-cs"/>
              </a:defRPr>
            </a:lvl1pPr>
          </a:lstStyle>
          <a:p>
            <a:pPr>
              <a:defRPr/>
            </a:pPr>
            <a:r>
              <a:rPr lang="fr-FR"/>
              <a:t>Theodore Georgopoulos - 2011 EU Wine Law Summer School</a:t>
            </a:r>
          </a:p>
        </p:txBody>
      </p:sp>
      <p:sp>
        <p:nvSpPr>
          <p:cNvPr id="6" name="Espace réservé du numéro de diapositive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72657F44-D31E-4BC3-B364-AF2E6071F20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2" r:id="rId1"/>
    <p:sldLayoutId id="2147483737" r:id="rId2"/>
    <p:sldLayoutId id="2147483743" r:id="rId3"/>
    <p:sldLayoutId id="2147483738" r:id="rId4"/>
    <p:sldLayoutId id="2147483739" r:id="rId5"/>
    <p:sldLayoutId id="2147483740" r:id="rId6"/>
    <p:sldLayoutId id="2147483744" r:id="rId7"/>
    <p:sldLayoutId id="2147483745" r:id="rId8"/>
    <p:sldLayoutId id="2147483746" r:id="rId9"/>
    <p:sldLayoutId id="2147483741" r:id="rId10"/>
    <p:sldLayoutId id="2147483747" r:id="rId11"/>
  </p:sldLayoutIdLst>
  <p:hf hdr="0" dt="0"/>
  <p:txStyles>
    <p:titleStyle>
      <a:lvl1pPr algn="l" rtl="0" eaLnBrk="0" fontAlgn="base" hangingPunct="0">
        <a:spcBef>
          <a:spcPct val="0"/>
        </a:spcBef>
        <a:spcAft>
          <a:spcPct val="0"/>
        </a:spcAft>
        <a:defRPr sz="4500" b="1" kern="1200">
          <a:solidFill>
            <a:srgbClr val="E8C84C"/>
          </a:solidFill>
          <a:latin typeface="+mj-lt"/>
          <a:ea typeface="+mj-ea"/>
          <a:cs typeface="+mj-cs"/>
        </a:defRPr>
      </a:lvl1pPr>
      <a:lvl2pPr algn="l" rtl="0" eaLnBrk="0" fontAlgn="base" hangingPunct="0">
        <a:spcBef>
          <a:spcPct val="0"/>
        </a:spcBef>
        <a:spcAft>
          <a:spcPct val="0"/>
        </a:spcAft>
        <a:defRPr sz="4500" b="1">
          <a:solidFill>
            <a:srgbClr val="E8C84C"/>
          </a:solidFill>
          <a:latin typeface="Corbel" pitchFamily="34" charset="0"/>
        </a:defRPr>
      </a:lvl2pPr>
      <a:lvl3pPr algn="l" rtl="0" eaLnBrk="0" fontAlgn="base" hangingPunct="0">
        <a:spcBef>
          <a:spcPct val="0"/>
        </a:spcBef>
        <a:spcAft>
          <a:spcPct val="0"/>
        </a:spcAft>
        <a:defRPr sz="4500" b="1">
          <a:solidFill>
            <a:srgbClr val="E8C84C"/>
          </a:solidFill>
          <a:latin typeface="Corbel" pitchFamily="34" charset="0"/>
        </a:defRPr>
      </a:lvl3pPr>
      <a:lvl4pPr algn="l" rtl="0" eaLnBrk="0" fontAlgn="base" hangingPunct="0">
        <a:spcBef>
          <a:spcPct val="0"/>
        </a:spcBef>
        <a:spcAft>
          <a:spcPct val="0"/>
        </a:spcAft>
        <a:defRPr sz="4500" b="1">
          <a:solidFill>
            <a:srgbClr val="E8C84C"/>
          </a:solidFill>
          <a:latin typeface="Corbel" pitchFamily="34" charset="0"/>
        </a:defRPr>
      </a:lvl4pPr>
      <a:lvl5pPr algn="l" rtl="0" eaLnBrk="0" fontAlgn="base" hangingPunct="0">
        <a:spcBef>
          <a:spcPct val="0"/>
        </a:spcBef>
        <a:spcAft>
          <a:spcPct val="0"/>
        </a:spcAft>
        <a:defRPr sz="4500" b="1">
          <a:solidFill>
            <a:srgbClr val="E8C84C"/>
          </a:solidFill>
          <a:latin typeface="Corbel" pitchFamily="34" charset="0"/>
        </a:defRPr>
      </a:lvl5pPr>
      <a:lvl6pPr marL="457200" algn="l" rtl="0" fontAlgn="base">
        <a:spcBef>
          <a:spcPct val="0"/>
        </a:spcBef>
        <a:spcAft>
          <a:spcPct val="0"/>
        </a:spcAft>
        <a:defRPr sz="4500" b="1">
          <a:solidFill>
            <a:srgbClr val="E8C84C"/>
          </a:solidFill>
          <a:latin typeface="Corbel" pitchFamily="34" charset="0"/>
        </a:defRPr>
      </a:lvl6pPr>
      <a:lvl7pPr marL="914400" algn="l" rtl="0" fontAlgn="base">
        <a:spcBef>
          <a:spcPct val="0"/>
        </a:spcBef>
        <a:spcAft>
          <a:spcPct val="0"/>
        </a:spcAft>
        <a:defRPr sz="4500" b="1">
          <a:solidFill>
            <a:srgbClr val="E8C84C"/>
          </a:solidFill>
          <a:latin typeface="Corbel" pitchFamily="34" charset="0"/>
        </a:defRPr>
      </a:lvl7pPr>
      <a:lvl8pPr marL="1371600" algn="l" rtl="0" fontAlgn="base">
        <a:spcBef>
          <a:spcPct val="0"/>
        </a:spcBef>
        <a:spcAft>
          <a:spcPct val="0"/>
        </a:spcAft>
        <a:defRPr sz="4500" b="1">
          <a:solidFill>
            <a:srgbClr val="E8C84C"/>
          </a:solidFill>
          <a:latin typeface="Corbel" pitchFamily="34" charset="0"/>
        </a:defRPr>
      </a:lvl8pPr>
      <a:lvl9pPr marL="1828800" algn="l" rtl="0" fontAlgn="base">
        <a:spcBef>
          <a:spcPct val="0"/>
        </a:spcBef>
        <a:spcAft>
          <a:spcPct val="0"/>
        </a:spcAft>
        <a:defRPr sz="4500" b="1">
          <a:solidFill>
            <a:srgbClr val="E8C84C"/>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6BB1C9"/>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585CF"/>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7E6BC9"/>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wine-law.org/" TargetMode="Externa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bwMode="auto">
          <a:xfrm>
            <a:off x="457200" y="2024063"/>
            <a:ext cx="8229600" cy="2485057"/>
          </a:xfrm>
        </p:spPr>
        <p:txBody>
          <a:bodyPr wrap="square" tIns="45720" bIns="45720" numCol="1" anchorCtr="0" compatLnSpc="1">
            <a:prstTxWarp prst="textNoShape">
              <a:avLst/>
            </a:prstTxWarp>
            <a:normAutofit fontScale="90000"/>
          </a:bodyPr>
          <a:lstStyle/>
          <a:p>
            <a:pPr algn="ctr" eaLnBrk="1" hangingPunct="1">
              <a:defRPr/>
            </a:pPr>
            <a:r>
              <a:rPr lang="fr-FR" sz="3600" dirty="0"/>
              <a:t>LES APPELLATIONS D’ORIGINE A L’ÉPREUVE DU CHANGEMENT CLIMATIQUE</a:t>
            </a:r>
            <a:br>
              <a:rPr lang="fr-FR" sz="3600" dirty="0"/>
            </a:br>
            <a:r>
              <a:rPr lang="fr-FR" sz="2700" dirty="0"/>
              <a:t>Un défi juridique pour la filière vitivinicole européenne </a:t>
            </a:r>
            <a:br>
              <a:rPr lang="fr-FR" sz="4100" dirty="0"/>
            </a:br>
            <a:br>
              <a:rPr lang="fr-FR" sz="2400" dirty="0"/>
            </a:br>
            <a:r>
              <a:rPr lang="fr-FR" sz="2400" dirty="0"/>
              <a:t>Théodore </a:t>
            </a:r>
            <a:r>
              <a:rPr lang="fr-FR" sz="2400" dirty="0" err="1"/>
              <a:t>Georgopoulos</a:t>
            </a:r>
            <a:br>
              <a:rPr lang="fr-FR" sz="2400" dirty="0"/>
            </a:br>
            <a:br>
              <a:rPr lang="fr-FR" sz="2400" dirty="0"/>
            </a:br>
            <a:r>
              <a:rPr lang="fr-FR" sz="2000" dirty="0"/>
              <a:t>Professeur de droit (Université de Reims)</a:t>
            </a:r>
            <a:br>
              <a:rPr lang="fr-FR" sz="2000" dirty="0"/>
            </a:br>
            <a:r>
              <a:rPr lang="fr-FR" sz="2000" dirty="0"/>
              <a:t>Président</a:t>
            </a:r>
            <a:r>
              <a:rPr lang="el-GR" sz="2000" dirty="0"/>
              <a:t> </a:t>
            </a:r>
            <a:r>
              <a:rPr lang="fr-FR" sz="2000" dirty="0"/>
              <a:t>de l’Institut Georges Chappaz de la Vigne et du Vin en Champagne</a:t>
            </a:r>
            <a:br>
              <a:rPr lang="fr-FR" sz="2000" dirty="0"/>
            </a:br>
            <a:r>
              <a:rPr lang="fr-FR" sz="2000" dirty="0"/>
              <a:t>Président de l’Association Internationale des Juristes du Vin (AIDV)</a:t>
            </a:r>
            <a:br>
              <a:rPr lang="fr-FR" sz="2000" dirty="0"/>
            </a:br>
            <a:r>
              <a:rPr lang="fr-FR" sz="2000" dirty="0"/>
              <a:t>Directeur général de la Fédération Hellénique des Vins</a:t>
            </a:r>
          </a:p>
        </p:txBody>
      </p:sp>
      <p:sp>
        <p:nvSpPr>
          <p:cNvPr id="2" name="ZoneTexte 1">
            <a:extLst>
              <a:ext uri="{FF2B5EF4-FFF2-40B4-BE49-F238E27FC236}">
                <a16:creationId xmlns:a16="http://schemas.microsoft.com/office/drawing/2014/main" id="{5E9BF418-B567-D621-B051-AA73844534DB}"/>
              </a:ext>
            </a:extLst>
          </p:cNvPr>
          <p:cNvSpPr txBox="1"/>
          <p:nvPr/>
        </p:nvSpPr>
        <p:spPr>
          <a:xfrm>
            <a:off x="726973" y="5805264"/>
            <a:ext cx="7942687" cy="369332"/>
          </a:xfrm>
          <a:prstGeom prst="rect">
            <a:avLst/>
          </a:prstGeom>
          <a:noFill/>
        </p:spPr>
        <p:txBody>
          <a:bodyPr wrap="none" rtlCol="0">
            <a:spAutoFit/>
          </a:bodyPr>
          <a:lstStyle/>
          <a:p>
            <a:r>
              <a:rPr lang="fr-FR" dirty="0"/>
              <a:t>ACADEMIE INTERNATIONALE DU VIN – ATHENES, 1</a:t>
            </a:r>
            <a:r>
              <a:rPr lang="fr-FR" baseline="30000" dirty="0"/>
              <a:t>er</a:t>
            </a:r>
            <a:r>
              <a:rPr lang="fr-FR" dirty="0"/>
              <a:t> DÉCEMBRE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II. LA MUTATION DE LA FINALITE DES AO</a:t>
            </a:r>
            <a:br>
              <a:rPr lang="en-GB" sz="2700" dirty="0">
                <a:solidFill>
                  <a:schemeClr val="accent1">
                    <a:satMod val="150000"/>
                  </a:schemeClr>
                </a:solidFill>
              </a:rPr>
            </a:br>
            <a:r>
              <a:rPr lang="en-GB" sz="2700" dirty="0">
                <a:solidFill>
                  <a:schemeClr val="accent1">
                    <a:satMod val="150000"/>
                  </a:schemeClr>
                </a:solidFill>
              </a:rPr>
              <a:t>B. </a:t>
            </a:r>
            <a:r>
              <a:rPr lang="en-GB" sz="2700" dirty="0" err="1">
                <a:solidFill>
                  <a:schemeClr val="accent1">
                    <a:satMod val="150000"/>
                  </a:schemeClr>
                </a:solidFill>
              </a:rPr>
              <a:t>L’instrumentalisation</a:t>
            </a:r>
            <a:r>
              <a:rPr lang="en-GB" sz="2700" dirty="0">
                <a:solidFill>
                  <a:schemeClr val="accent1">
                    <a:satMod val="150000"/>
                  </a:schemeClr>
                </a:solidFill>
              </a:rPr>
              <a:t> du cahier des charges</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marL="119062" indent="0" algn="just" eaLnBrk="1" hangingPunct="1">
              <a:lnSpc>
                <a:spcPct val="90000"/>
              </a:lnSpc>
              <a:spcBef>
                <a:spcPts val="800"/>
              </a:spcBef>
              <a:buNone/>
            </a:pPr>
            <a:r>
              <a:rPr lang="en-GB" altLang="fr-FR" sz="3000" b="1" dirty="0">
                <a:ea typeface="ＭＳ Ｐゴシック" charset="-128"/>
              </a:rPr>
              <a:t>2. Le </a:t>
            </a:r>
            <a:r>
              <a:rPr lang="en-GB" altLang="fr-FR" sz="3000" b="1" dirty="0" err="1">
                <a:ea typeface="ＭＳ Ｐゴシック" charset="-128"/>
              </a:rPr>
              <a:t>rôle</a:t>
            </a:r>
            <a:r>
              <a:rPr lang="en-GB" altLang="fr-FR" sz="3000" b="1" dirty="0">
                <a:ea typeface="ＭＳ Ｐゴシック" charset="-128"/>
              </a:rPr>
              <a:t> politique des ODG dans la gestion de la crise </a:t>
            </a:r>
            <a:r>
              <a:rPr lang="en-GB" altLang="fr-FR" sz="3000" b="1" dirty="0" err="1">
                <a:ea typeface="ＭＳ Ｐゴシック" charset="-128"/>
              </a:rPr>
              <a:t>climatique</a:t>
            </a:r>
            <a:r>
              <a:rPr lang="en-GB" altLang="fr-FR" sz="3000" b="1" dirty="0">
                <a:ea typeface="ＭＳ Ｐゴシック" charset="-128"/>
              </a:rPr>
              <a:t> </a:t>
            </a:r>
          </a:p>
          <a:p>
            <a:pPr marL="119062" indent="0" algn="just" eaLnBrk="1" hangingPunct="1">
              <a:lnSpc>
                <a:spcPct val="90000"/>
              </a:lnSpc>
              <a:spcBef>
                <a:spcPts val="800"/>
              </a:spcBef>
              <a:buNone/>
            </a:pPr>
            <a:endParaRPr lang="en-GB" altLang="fr-FR" sz="3000" dirty="0">
              <a:ea typeface="ＭＳ Ｐゴシック" charset="-128"/>
            </a:endParaRPr>
          </a:p>
          <a:p>
            <a:pPr algn="just" eaLnBrk="1" hangingPunct="1">
              <a:lnSpc>
                <a:spcPct val="90000"/>
              </a:lnSpc>
              <a:spcBef>
                <a:spcPts val="800"/>
              </a:spcBef>
              <a:buFont typeface="Arial" charset="0"/>
              <a:buChar char="•"/>
            </a:pPr>
            <a:r>
              <a:rPr lang="en-GB" altLang="fr-FR" sz="3000" dirty="0">
                <a:ea typeface="ＭＳ Ｐゴシック" charset="-128"/>
              </a:rPr>
              <a:t>Sensibilisation</a:t>
            </a:r>
          </a:p>
          <a:p>
            <a:pPr algn="just" eaLnBrk="1" hangingPunct="1">
              <a:lnSpc>
                <a:spcPct val="90000"/>
              </a:lnSpc>
              <a:spcBef>
                <a:spcPts val="800"/>
              </a:spcBef>
              <a:buFont typeface="Arial" charset="0"/>
              <a:buChar char="•"/>
            </a:pPr>
            <a:r>
              <a:rPr lang="en-GB" altLang="fr-FR" sz="3000" dirty="0">
                <a:ea typeface="ＭＳ Ｐゴシック" charset="-128"/>
              </a:rPr>
              <a:t>Incitation</a:t>
            </a:r>
          </a:p>
          <a:p>
            <a:pPr algn="just" eaLnBrk="1" hangingPunct="1">
              <a:lnSpc>
                <a:spcPct val="90000"/>
              </a:lnSpc>
              <a:spcBef>
                <a:spcPts val="800"/>
              </a:spcBef>
              <a:buFont typeface="Arial" charset="0"/>
              <a:buChar char="•"/>
            </a:pPr>
            <a:r>
              <a:rPr lang="en-GB" altLang="fr-FR" sz="3000" dirty="0">
                <a:ea typeface="ＭＳ Ｐゴシック" charset="-128"/>
              </a:rPr>
              <a:t>Innovation</a:t>
            </a:r>
          </a:p>
          <a:p>
            <a:pPr marL="119062" indent="0" algn="just" eaLnBrk="1" hangingPunct="1">
              <a:lnSpc>
                <a:spcPct val="90000"/>
              </a:lnSpc>
              <a:spcBef>
                <a:spcPts val="800"/>
              </a:spcBef>
              <a:buNone/>
            </a:pPr>
            <a:endParaRPr lang="en-GB" altLang="fr-FR" sz="3000" dirty="0">
              <a:ea typeface="ＭＳ Ｐゴシック" charset="-128"/>
            </a:endParaRPr>
          </a:p>
          <a:p>
            <a:pPr marL="119062" indent="0" algn="ctr" eaLnBrk="1" hangingPunct="1">
              <a:lnSpc>
                <a:spcPct val="90000"/>
              </a:lnSpc>
              <a:spcBef>
                <a:spcPts val="800"/>
              </a:spcBef>
              <a:buNone/>
            </a:pPr>
            <a:r>
              <a:rPr lang="en-GB" altLang="fr-FR" sz="3000" i="1" dirty="0">
                <a:ea typeface="ＭＳ Ｐゴシック" charset="-128"/>
              </a:rPr>
              <a:t>La zone AO </a:t>
            </a:r>
            <a:r>
              <a:rPr lang="en-GB" altLang="fr-FR" sz="3000" i="1" dirty="0" err="1">
                <a:ea typeface="ＭＳ Ｐゴシック" charset="-128"/>
              </a:rPr>
              <a:t>comme</a:t>
            </a:r>
            <a:r>
              <a:rPr lang="en-GB" altLang="fr-FR" sz="3000" i="1" dirty="0">
                <a:ea typeface="ＭＳ Ｐゴシック" charset="-128"/>
              </a:rPr>
              <a:t> cluster de transition </a:t>
            </a:r>
            <a:r>
              <a:rPr lang="en-GB" altLang="fr-FR" sz="3000" i="1" dirty="0" err="1">
                <a:ea typeface="ＭＳ Ｐゴシック" charset="-128"/>
              </a:rPr>
              <a:t>climatique</a:t>
            </a:r>
            <a:endParaRPr lang="en-GB" altLang="fr-FR" sz="3000" i="1" dirty="0">
              <a:ea typeface="ＭＳ Ｐゴシック" charset="-128"/>
            </a:endParaRPr>
          </a:p>
          <a:p>
            <a:pPr marL="119062" indent="0" algn="just" eaLnBrk="1" hangingPunct="1">
              <a:lnSpc>
                <a:spcPct val="90000"/>
              </a:lnSpc>
              <a:spcBef>
                <a:spcPts val="800"/>
              </a:spcBef>
              <a:buNone/>
            </a:pPr>
            <a:endParaRPr lang="en-GB" altLang="fr-FR" sz="3000" dirty="0">
              <a:ea typeface="ＭＳ Ｐゴシック" charset="-128"/>
            </a:endParaRPr>
          </a:p>
          <a:p>
            <a:pPr algn="just" eaLnBrk="1" hangingPunct="1">
              <a:lnSpc>
                <a:spcPct val="90000"/>
              </a:lnSpc>
              <a:spcBef>
                <a:spcPts val="800"/>
              </a:spcBef>
              <a:buFont typeface="Arial" charset="0"/>
              <a:buChar char="•"/>
            </a:pP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683568" y="6088061"/>
            <a:ext cx="5507038" cy="509287"/>
          </a:xfrm>
          <a:ln>
            <a:miter lim="800000"/>
            <a:headEnd/>
            <a:tailEnd/>
          </a:ln>
        </p:spPr>
        <p:txBody>
          <a:bodyPr lIns="45706" rIns="45706"/>
          <a:lstStyle/>
          <a:p>
            <a:pPr algn="ctr">
              <a:defRPr/>
            </a:pPr>
            <a:endParaRPr lang="fr-FR" dirty="0"/>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10</a:t>
            </a:fld>
            <a:endParaRPr lang="en-GB" altLang="fr-FR" sz="1200">
              <a:solidFill>
                <a:srgbClr val="3F3F3F"/>
              </a:solidFill>
              <a:latin typeface="Calibri" charset="0"/>
            </a:endParaRPr>
          </a:p>
        </p:txBody>
      </p:sp>
    </p:spTree>
    <p:extLst>
      <p:ext uri="{BB962C8B-B14F-4D97-AF65-F5344CB8AC3E}">
        <p14:creationId xmlns:p14="http://schemas.microsoft.com/office/powerpoint/2010/main" val="220984596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ctsoni\AppData\Local\Microsoft\Windows\Temporary Internet Files\Content.Outlook\W8NJA2UP\QdC.jpg"/>
          <p:cNvPicPr>
            <a:picLocks noChangeAspect="1" noChangeArrowheads="1"/>
          </p:cNvPicPr>
          <p:nvPr/>
        </p:nvPicPr>
        <p:blipFill>
          <a:blip r:embed="rId3"/>
          <a:srcRect/>
          <a:stretch>
            <a:fillRect/>
          </a:stretch>
        </p:blipFill>
        <p:spPr bwMode="auto">
          <a:xfrm>
            <a:off x="-28800" y="-192980"/>
            <a:ext cx="9172800" cy="589021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pPr>
              <a:defRPr/>
            </a:pPr>
            <a:fld id="{6E70C5F1-9BD7-480F-BFBD-B36B913149B4}" type="slidenum">
              <a:rPr lang="en-GB" smtClean="0"/>
              <a:pPr>
                <a:defRPr/>
              </a:pPr>
              <a:t>11</a:t>
            </a:fld>
            <a:endParaRPr lang="en-GB"/>
          </a:p>
        </p:txBody>
      </p:sp>
      <p:sp>
        <p:nvSpPr>
          <p:cNvPr id="5124" name="Titre 1"/>
          <p:cNvSpPr>
            <a:spLocks noGrp="1"/>
          </p:cNvSpPr>
          <p:nvPr>
            <p:ph type="title" idx="4294967295"/>
          </p:nvPr>
        </p:nvSpPr>
        <p:spPr>
          <a:xfrm>
            <a:off x="296640" y="-135370"/>
            <a:ext cx="8228160" cy="1250051"/>
          </a:xfrm>
        </p:spPr>
        <p:txBody>
          <a:bodyPr/>
          <a:lstStyle/>
          <a:p>
            <a:pPr algn="ctr"/>
            <a:r>
              <a:rPr lang="en-US" sz="3600" dirty="0"/>
              <a:t>          </a:t>
            </a:r>
            <a:endParaRPr lang="en-US" sz="3600" dirty="0">
              <a:solidFill>
                <a:srgbClr val="FF0000"/>
              </a:solidFill>
            </a:endParaRPr>
          </a:p>
        </p:txBody>
      </p:sp>
      <p:sp>
        <p:nvSpPr>
          <p:cNvPr id="5125" name="Espace réservé du contenu 2"/>
          <p:cNvSpPr>
            <a:spLocks noGrp="1"/>
          </p:cNvSpPr>
          <p:nvPr>
            <p:ph idx="4294967295"/>
          </p:nvPr>
        </p:nvSpPr>
        <p:spPr>
          <a:xfrm>
            <a:off x="684000" y="1679221"/>
            <a:ext cx="8133120" cy="2821257"/>
          </a:xfrm>
        </p:spPr>
        <p:txBody>
          <a:bodyPr>
            <a:normAutofit/>
          </a:bodyPr>
          <a:lstStyle/>
          <a:p>
            <a:pPr algn="ctr" hangingPunct="1">
              <a:buClr>
                <a:srgbClr val="E8C84C"/>
              </a:buClr>
              <a:buSzPct val="100000"/>
              <a:buNone/>
              <a:tabLst>
                <a:tab pos="656378" algn="l"/>
                <a:tab pos="1312751" algn="l"/>
                <a:tab pos="1969133" algn="l"/>
                <a:tab pos="2625509" algn="l"/>
                <a:tab pos="3281886" algn="l"/>
                <a:tab pos="3938265" algn="l"/>
                <a:tab pos="4594642" algn="l"/>
                <a:tab pos="5251020" algn="l"/>
                <a:tab pos="5907396" algn="l"/>
                <a:tab pos="6563775" algn="l"/>
                <a:tab pos="7220152" algn="l"/>
                <a:tab pos="7876529" algn="l"/>
              </a:tabLst>
            </a:pPr>
            <a:endParaRPr lang="en-GB" sz="2900" b="1" dirty="0">
              <a:solidFill>
                <a:srgbClr val="E8C84C"/>
              </a:solidFill>
              <a:latin typeface="Corbel" pitchFamily="32" charset="0"/>
              <a:hlinkClick r:id="rId4"/>
            </a:endParaRPr>
          </a:p>
          <a:p>
            <a:pPr algn="ctr" hangingPunct="1">
              <a:buClr>
                <a:srgbClr val="E8C84C"/>
              </a:buClr>
              <a:buSzPct val="100000"/>
              <a:buNone/>
              <a:tabLst>
                <a:tab pos="656378" algn="l"/>
                <a:tab pos="1312751" algn="l"/>
                <a:tab pos="1969133" algn="l"/>
                <a:tab pos="2625509" algn="l"/>
                <a:tab pos="3281886" algn="l"/>
                <a:tab pos="3938265" algn="l"/>
                <a:tab pos="4594642" algn="l"/>
                <a:tab pos="5251020" algn="l"/>
                <a:tab pos="5907396" algn="l"/>
                <a:tab pos="6563775" algn="l"/>
                <a:tab pos="7220152" algn="l"/>
                <a:tab pos="7876529" algn="l"/>
              </a:tabLst>
            </a:pPr>
            <a:endParaRPr lang="en-GB" b="1" dirty="0">
              <a:solidFill>
                <a:srgbClr val="E8C84C"/>
              </a:solidFill>
              <a:latin typeface="Corbel" pitchFamily="32" charset="0"/>
            </a:endParaRPr>
          </a:p>
          <a:p>
            <a:pPr marL="572892" indent="-466375">
              <a:buClr>
                <a:srgbClr val="FFFF99"/>
              </a:buClr>
              <a:buSzPct val="120000"/>
              <a:buFont typeface="Corbel" pitchFamily="32" charset="0"/>
              <a:buAutoNum type="arabicPeriod"/>
            </a:pPr>
            <a:endParaRPr lang="en-US" sz="2900" b="1" dirty="0">
              <a:solidFill>
                <a:srgbClr val="FFFF99"/>
              </a:solidFill>
            </a:endParaRPr>
          </a:p>
        </p:txBody>
      </p:sp>
      <p:pic>
        <p:nvPicPr>
          <p:cNvPr id="3" name="Picture 2">
            <a:extLst>
              <a:ext uri="{FF2B5EF4-FFF2-40B4-BE49-F238E27FC236}">
                <a16:creationId xmlns:a16="http://schemas.microsoft.com/office/drawing/2014/main" id="{758E4ADB-C628-A432-BF70-4592E66F71B8}"/>
              </a:ext>
            </a:extLst>
          </p:cNvPr>
          <p:cNvPicPr>
            <a:picLocks noChangeAspect="1" noChangeArrowheads="1"/>
          </p:cNvPicPr>
          <p:nvPr/>
        </p:nvPicPr>
        <p:blipFill>
          <a:blip r:embed="rId5" cstate="print"/>
          <a:srcRect/>
          <a:stretch>
            <a:fillRect/>
          </a:stretch>
        </p:blipFill>
        <p:spPr bwMode="auto">
          <a:xfrm>
            <a:off x="0" y="5723817"/>
            <a:ext cx="1377659" cy="1040572"/>
          </a:xfrm>
          <a:prstGeom prst="rect">
            <a:avLst/>
          </a:prstGeom>
          <a:solidFill>
            <a:srgbClr val="FFFFFF"/>
          </a:solidFill>
          <a:ln w="9525">
            <a:noFill/>
            <a:miter lim="800000"/>
            <a:headEnd/>
            <a:tailEnd/>
          </a:ln>
        </p:spPr>
      </p:pic>
      <p:pic>
        <p:nvPicPr>
          <p:cNvPr id="6" name="Image 5">
            <a:extLst>
              <a:ext uri="{FF2B5EF4-FFF2-40B4-BE49-F238E27FC236}">
                <a16:creationId xmlns:a16="http://schemas.microsoft.com/office/drawing/2014/main" id="{F15F8FA9-F441-9064-0CF5-B3322F91CE1C}"/>
              </a:ext>
            </a:extLst>
          </p:cNvPr>
          <p:cNvPicPr>
            <a:picLocks noChangeAspect="1"/>
          </p:cNvPicPr>
          <p:nvPr/>
        </p:nvPicPr>
        <p:blipFill>
          <a:blip r:embed="rId6"/>
          <a:stretch>
            <a:fillRect/>
          </a:stretch>
        </p:blipFill>
        <p:spPr>
          <a:xfrm>
            <a:off x="1373602" y="5869207"/>
            <a:ext cx="2819443" cy="1006944"/>
          </a:xfrm>
          <a:prstGeom prst="rect">
            <a:avLst/>
          </a:prstGeom>
        </p:spPr>
      </p:pic>
      <p:pic>
        <p:nvPicPr>
          <p:cNvPr id="8" name="Image 7">
            <a:extLst>
              <a:ext uri="{FF2B5EF4-FFF2-40B4-BE49-F238E27FC236}">
                <a16:creationId xmlns:a16="http://schemas.microsoft.com/office/drawing/2014/main" id="{B1A544AD-F1D1-A1AF-9BDA-A917A6579D07}"/>
              </a:ext>
            </a:extLst>
          </p:cNvPr>
          <p:cNvPicPr>
            <a:picLocks noChangeAspect="1"/>
          </p:cNvPicPr>
          <p:nvPr/>
        </p:nvPicPr>
        <p:blipFill>
          <a:blip r:embed="rId7"/>
          <a:stretch>
            <a:fillRect/>
          </a:stretch>
        </p:blipFill>
        <p:spPr>
          <a:xfrm>
            <a:off x="7159560" y="5835704"/>
            <a:ext cx="1797500" cy="852148"/>
          </a:xfrm>
          <a:prstGeom prst="rect">
            <a:avLst/>
          </a:prstGeom>
        </p:spPr>
      </p:pic>
      <p:pic>
        <p:nvPicPr>
          <p:cNvPr id="9" name="Image 8">
            <a:extLst>
              <a:ext uri="{FF2B5EF4-FFF2-40B4-BE49-F238E27FC236}">
                <a16:creationId xmlns:a16="http://schemas.microsoft.com/office/drawing/2014/main" id="{2F5C9752-53BF-7C70-F13D-DA24F5DB5D85}"/>
              </a:ext>
            </a:extLst>
          </p:cNvPr>
          <p:cNvPicPr>
            <a:picLocks noChangeAspect="1"/>
          </p:cNvPicPr>
          <p:nvPr/>
        </p:nvPicPr>
        <p:blipFill>
          <a:blip r:embed="rId8"/>
          <a:stretch>
            <a:fillRect/>
          </a:stretch>
        </p:blipFill>
        <p:spPr>
          <a:xfrm>
            <a:off x="3779912" y="6025017"/>
            <a:ext cx="1714501" cy="589302"/>
          </a:xfrm>
          <a:prstGeom prst="rect">
            <a:avLst/>
          </a:prstGeom>
        </p:spPr>
      </p:pic>
      <p:pic>
        <p:nvPicPr>
          <p:cNvPr id="11" name="Image 10" descr="logo_eg.png">
            <a:extLst>
              <a:ext uri="{FF2B5EF4-FFF2-40B4-BE49-F238E27FC236}">
                <a16:creationId xmlns:a16="http://schemas.microsoft.com/office/drawing/2014/main" id="{82A86F08-E151-7D41-F57D-0AB3F062358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87193" y="6025017"/>
            <a:ext cx="1533080" cy="616801"/>
          </a:xfrm>
          <a:prstGeom prst="rect">
            <a:avLst/>
          </a:prstGeom>
        </p:spPr>
      </p:pic>
    </p:spTree>
    <p:extLst>
      <p:ext uri="{BB962C8B-B14F-4D97-AF65-F5344CB8AC3E}">
        <p14:creationId xmlns:p14="http://schemas.microsoft.com/office/powerpoint/2010/main" val="207284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dirty="0">
              <a:solidFill>
                <a:srgbClr val="3F3F3F"/>
              </a:solidFill>
              <a:latin typeface="Corbel" pitchFamily="34" charset="0"/>
            </a:endParaRPr>
          </a:p>
        </p:txBody>
      </p:sp>
      <p:sp>
        <p:nvSpPr>
          <p:cNvPr id="8" name="Espace réservé du numéro de diapositive 5"/>
          <p:cNvSpPr>
            <a:spLocks noGrp="1"/>
          </p:cNvSpPr>
          <p:nvPr>
            <p:ph type="sldNum" sz="quarter" idx="12"/>
          </p:nvPr>
        </p:nvSpPr>
        <p:spPr/>
        <p:txBody>
          <a:bodyPr/>
          <a:lstStyle/>
          <a:p>
            <a:pPr>
              <a:defRPr/>
            </a:pPr>
            <a:fld id="{66F10BC3-6E54-4EEB-857C-5704F7B685BD}" type="slidenum">
              <a:rPr lang="fr-FR"/>
              <a:pPr>
                <a:defRPr/>
              </a:pPr>
              <a:t>2</a:t>
            </a:fld>
            <a:endParaRPr lang="fr-FR"/>
          </a:p>
        </p:txBody>
      </p:sp>
      <p:sp>
        <p:nvSpPr>
          <p:cNvPr id="2" name="Titre 1"/>
          <p:cNvSpPr>
            <a:spLocks noGrp="1"/>
          </p:cNvSpPr>
          <p:nvPr>
            <p:ph type="title"/>
          </p:nvPr>
        </p:nvSpPr>
        <p:spPr/>
        <p:txBody>
          <a:bodyPr/>
          <a:lstStyle/>
          <a:p>
            <a:pPr algn="ctr" eaLnBrk="1" fontAlgn="auto" hangingPunct="1">
              <a:spcAft>
                <a:spcPts val="0"/>
              </a:spcAft>
              <a:defRPr/>
            </a:pPr>
            <a:r>
              <a:rPr lang="fr-FR" sz="3600" dirty="0">
                <a:solidFill>
                  <a:schemeClr val="accent1">
                    <a:satMod val="150000"/>
                  </a:schemeClr>
                </a:solidFill>
              </a:rPr>
              <a:t>Le problème</a:t>
            </a:r>
          </a:p>
        </p:txBody>
      </p:sp>
      <p:sp>
        <p:nvSpPr>
          <p:cNvPr id="3" name="Espace réservé du contenu 2"/>
          <p:cNvSpPr>
            <a:spLocks noGrp="1"/>
          </p:cNvSpPr>
          <p:nvPr>
            <p:ph idx="1"/>
          </p:nvPr>
        </p:nvSpPr>
        <p:spPr>
          <a:xfrm>
            <a:off x="700088" y="1874838"/>
            <a:ext cx="8229600" cy="4434481"/>
          </a:xfrm>
        </p:spPr>
        <p:txBody>
          <a:bodyPr/>
          <a:lstStyle/>
          <a:p>
            <a:pPr eaLnBrk="1" hangingPunct="1">
              <a:spcBef>
                <a:spcPts val="600"/>
              </a:spcBef>
              <a:spcAft>
                <a:spcPts val="600"/>
              </a:spcAft>
            </a:pPr>
            <a:r>
              <a:rPr lang="fr-FR" sz="2800" dirty="0"/>
              <a:t>Les appellations d’origine comme système :</a:t>
            </a:r>
          </a:p>
          <a:p>
            <a:pPr lvl="1" eaLnBrk="1" hangingPunct="1">
              <a:spcBef>
                <a:spcPts val="600"/>
              </a:spcBef>
              <a:spcAft>
                <a:spcPts val="600"/>
              </a:spcAft>
            </a:pPr>
            <a:r>
              <a:rPr lang="fr-FR" sz="2400" dirty="0"/>
              <a:t>Les facteurs </a:t>
            </a:r>
            <a:r>
              <a:rPr lang="fr-FR" sz="2400" b="1" u="sng" dirty="0"/>
              <a:t>naturels</a:t>
            </a:r>
            <a:r>
              <a:rPr lang="fr-FR" sz="2400" dirty="0"/>
              <a:t> et humains</a:t>
            </a:r>
          </a:p>
          <a:p>
            <a:pPr lvl="1" eaLnBrk="1" hangingPunct="1">
              <a:spcBef>
                <a:spcPts val="600"/>
              </a:spcBef>
              <a:spcAft>
                <a:spcPts val="600"/>
              </a:spcAft>
            </a:pPr>
            <a:r>
              <a:rPr lang="fr-FR" sz="2400" dirty="0"/>
              <a:t>La stabilité du système: typicité des produits </a:t>
            </a:r>
            <a:endParaRPr lang="en-US" sz="2000" dirty="0"/>
          </a:p>
          <a:p>
            <a:pPr marL="119062" indent="0" eaLnBrk="1" hangingPunct="1">
              <a:spcBef>
                <a:spcPts val="600"/>
              </a:spcBef>
              <a:spcAft>
                <a:spcPts val="600"/>
              </a:spcAft>
              <a:buNone/>
            </a:pPr>
            <a:endParaRPr lang="fr-FR" sz="2800" dirty="0"/>
          </a:p>
          <a:p>
            <a:pPr eaLnBrk="1" hangingPunct="1">
              <a:spcBef>
                <a:spcPts val="600"/>
              </a:spcBef>
              <a:spcAft>
                <a:spcPts val="600"/>
              </a:spcAft>
            </a:pPr>
            <a:endParaRPr lang="fr-FR" sz="2800" dirty="0"/>
          </a:p>
          <a:p>
            <a:pPr eaLnBrk="1" hangingPunct="1">
              <a:spcBef>
                <a:spcPts val="600"/>
              </a:spcBef>
              <a:spcAft>
                <a:spcPts val="600"/>
              </a:spcAft>
            </a:pPr>
            <a:r>
              <a:rPr lang="fr-FR" sz="2800" dirty="0"/>
              <a:t>Le changement climatique comme élément exogène de remise en cause de l’équilibre du système </a:t>
            </a:r>
          </a:p>
          <a:p>
            <a:pPr marL="119062" indent="0" eaLnBrk="1" hangingPunct="1">
              <a:spcBef>
                <a:spcPts val="600"/>
              </a:spcBef>
              <a:spcAft>
                <a:spcPts val="600"/>
              </a:spcAft>
              <a:buNone/>
            </a:pPr>
            <a:endParaRPr lang="fr-FR" sz="2800" dirty="0"/>
          </a:p>
          <a:p>
            <a:pPr marL="119062" indent="0" eaLnBrk="1" hangingPunct="1">
              <a:spcBef>
                <a:spcPts val="600"/>
              </a:spcBef>
              <a:spcAft>
                <a:spcPts val="600"/>
              </a:spcAft>
              <a:buNone/>
            </a:pPr>
            <a:endParaRPr lang="fr-FR" sz="2800" dirty="0"/>
          </a:p>
        </p:txBody>
      </p:sp>
      <p:sp>
        <p:nvSpPr>
          <p:cNvPr id="4" name="Espace réservé du numéro de diapositive 3"/>
          <p:cNvSpPr txBox="1">
            <a:spLocks noGrp="1"/>
          </p:cNvSpPr>
          <p:nvPr/>
        </p:nvSpPr>
        <p:spPr>
          <a:xfrm>
            <a:off x="8204200" y="6477000"/>
            <a:ext cx="733425" cy="274638"/>
          </a:xfrm>
          <a:prstGeom prst="rect">
            <a:avLst/>
          </a:prstGeom>
          <a:noFill/>
        </p:spPr>
        <p:txBody>
          <a:bodyPr bIns="0" anchor="b"/>
          <a:lstStyle/>
          <a:p>
            <a:pPr algn="r" fontAlgn="auto">
              <a:spcBef>
                <a:spcPts val="0"/>
              </a:spcBef>
              <a:spcAft>
                <a:spcPts val="0"/>
              </a:spcAft>
              <a:defRPr/>
            </a:pPr>
            <a:fld id="{D581B66F-2197-4DCB-B04E-CDDDDBF3F5F7}" type="slidenum">
              <a:rPr lang="fr-FR" sz="1200">
                <a:solidFill>
                  <a:schemeClr val="tx1">
                    <a:tint val="95000"/>
                  </a:schemeClr>
                </a:solidFill>
                <a:latin typeface="+mn-lt"/>
                <a:cs typeface="+mn-cs"/>
              </a:rPr>
              <a:pPr algn="r" fontAlgn="auto">
                <a:spcBef>
                  <a:spcPts val="0"/>
                </a:spcBef>
                <a:spcAft>
                  <a:spcPts val="0"/>
                </a:spcAft>
                <a:defRPr/>
              </a:pPr>
              <a:t>2</a:t>
            </a:fld>
            <a:endParaRPr lang="fr-FR" sz="1200">
              <a:solidFill>
                <a:schemeClr val="tx1">
                  <a:tint val="95000"/>
                </a:schemeClr>
              </a:solidFill>
              <a:latin typeface="+mn-lt"/>
              <a:cs typeface="+mn-cs"/>
            </a:endParaRPr>
          </a:p>
        </p:txBody>
      </p:sp>
      <p:pic>
        <p:nvPicPr>
          <p:cNvPr id="5" name="Image 4">
            <a:extLst>
              <a:ext uri="{FF2B5EF4-FFF2-40B4-BE49-F238E27FC236}">
                <a16:creationId xmlns:a16="http://schemas.microsoft.com/office/drawing/2014/main" id="{621A044F-29C6-2C90-0931-14D7F41899C7}"/>
              </a:ext>
            </a:extLst>
          </p:cNvPr>
          <p:cNvPicPr>
            <a:picLocks noChangeAspect="1"/>
          </p:cNvPicPr>
          <p:nvPr/>
        </p:nvPicPr>
        <p:blipFill>
          <a:blip r:embed="rId2"/>
          <a:stretch>
            <a:fillRect/>
          </a:stretch>
        </p:blipFill>
        <p:spPr>
          <a:xfrm>
            <a:off x="7725040" y="2590800"/>
            <a:ext cx="1206500" cy="1676400"/>
          </a:xfrm>
          <a:prstGeom prst="rect">
            <a:avLst/>
          </a:prstGeom>
        </p:spPr>
      </p:pic>
      <p:sp>
        <p:nvSpPr>
          <p:cNvPr id="6" name="ZoneTexte 5">
            <a:extLst>
              <a:ext uri="{FF2B5EF4-FFF2-40B4-BE49-F238E27FC236}">
                <a16:creationId xmlns:a16="http://schemas.microsoft.com/office/drawing/2014/main" id="{F8659C9A-3FC7-D764-F60F-08D749DAD28E}"/>
              </a:ext>
            </a:extLst>
          </p:cNvPr>
          <p:cNvSpPr txBox="1"/>
          <p:nvPr/>
        </p:nvSpPr>
        <p:spPr>
          <a:xfrm>
            <a:off x="7498575" y="4267200"/>
            <a:ext cx="1659429" cy="369332"/>
          </a:xfrm>
          <a:prstGeom prst="rect">
            <a:avLst/>
          </a:prstGeom>
          <a:noFill/>
        </p:spPr>
        <p:txBody>
          <a:bodyPr wrap="none" rtlCol="0">
            <a:spAutoFit/>
          </a:bodyPr>
          <a:lstStyle/>
          <a:p>
            <a:r>
              <a:rPr lang="fr-FR" dirty="0"/>
              <a:t>Joseph </a:t>
            </a:r>
            <a:r>
              <a:rPr lang="fr-FR" dirty="0" err="1"/>
              <a:t>Capus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SOMMAIRE</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algn="just" eaLnBrk="1" hangingPunct="1">
              <a:lnSpc>
                <a:spcPct val="90000"/>
              </a:lnSpc>
              <a:spcBef>
                <a:spcPts val="800"/>
              </a:spcBef>
              <a:buFont typeface="Arial" charset="0"/>
              <a:buChar char="•"/>
            </a:pPr>
            <a:r>
              <a:rPr lang="en-GB" altLang="fr-FR" dirty="0">
                <a:ea typeface="ＭＳ Ｐゴシック" charset="-128"/>
              </a:rPr>
              <a:t>I. L’ADAPTATION DES AO </a:t>
            </a:r>
            <a:r>
              <a:rPr lang="en-GB" altLang="fr-FR" dirty="0" err="1">
                <a:ea typeface="ＭＳ Ｐゴシック" charset="-128"/>
              </a:rPr>
              <a:t>À</a:t>
            </a:r>
            <a:r>
              <a:rPr lang="en-GB" altLang="fr-FR" dirty="0">
                <a:ea typeface="ＭＳ Ｐゴシック" charset="-128"/>
              </a:rPr>
              <a:t> LA NOUVELLE DONNE</a:t>
            </a:r>
          </a:p>
          <a:p>
            <a:pPr lvl="1" algn="just" eaLnBrk="1" hangingPunct="1">
              <a:lnSpc>
                <a:spcPct val="90000"/>
              </a:lnSpc>
              <a:spcBef>
                <a:spcPts val="800"/>
              </a:spcBef>
              <a:buFont typeface="Arial" charset="0"/>
              <a:buChar char="•"/>
            </a:pPr>
            <a:r>
              <a:rPr lang="en-GB" altLang="fr-FR" dirty="0">
                <a:ea typeface="ＭＳ Ｐゴシック" charset="-128"/>
              </a:rPr>
              <a:t>A. Les </a:t>
            </a:r>
            <a:r>
              <a:rPr lang="en-GB" altLang="fr-FR" dirty="0" err="1">
                <a:ea typeface="ＭＳ Ｐゴシック" charset="-128"/>
              </a:rPr>
              <a:t>moyens</a:t>
            </a:r>
            <a:r>
              <a:rPr lang="en-GB" altLang="fr-FR" dirty="0">
                <a:ea typeface="ＭＳ Ｐゴシック" charset="-128"/>
              </a:rPr>
              <a:t> </a:t>
            </a:r>
            <a:r>
              <a:rPr lang="en-GB" altLang="fr-FR" dirty="0" err="1">
                <a:ea typeface="ＭＳ Ｐゴシック" charset="-128"/>
              </a:rPr>
              <a:t>mobilisés</a:t>
            </a: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B. Les </a:t>
            </a:r>
            <a:r>
              <a:rPr lang="en-GB" altLang="fr-FR" dirty="0" err="1">
                <a:ea typeface="ＭＳ Ｐゴシック" charset="-128"/>
              </a:rPr>
              <a:t>méfaits</a:t>
            </a:r>
            <a:r>
              <a:rPr lang="en-GB" altLang="fr-FR" dirty="0">
                <a:ea typeface="ＭＳ Ｐゴシック" charset="-128"/>
              </a:rPr>
              <a:t> de </a:t>
            </a:r>
            <a:r>
              <a:rPr lang="en-GB" altLang="fr-FR" dirty="0" err="1">
                <a:ea typeface="ＭＳ Ｐゴシック" charset="-128"/>
              </a:rPr>
              <a:t>l’adaptation</a:t>
            </a:r>
            <a:endParaRPr lang="en-GB" altLang="fr-FR" dirty="0">
              <a:ea typeface="ＭＳ Ｐゴシック" charset="-128"/>
            </a:endParaRPr>
          </a:p>
          <a:p>
            <a:pPr lvl="1" algn="just" eaLnBrk="1" hangingPunct="1">
              <a:lnSpc>
                <a:spcPct val="90000"/>
              </a:lnSpc>
              <a:spcBef>
                <a:spcPts val="800"/>
              </a:spcBef>
              <a:buFont typeface="Arial" charset="0"/>
              <a:buChar char="•"/>
            </a:pPr>
            <a:endParaRPr lang="en-GB" altLang="fr-FR" dirty="0">
              <a:ea typeface="ＭＳ Ｐゴシック" charset="-128"/>
            </a:endParaRPr>
          </a:p>
          <a:p>
            <a:pPr algn="just" eaLnBrk="1" hangingPunct="1">
              <a:lnSpc>
                <a:spcPct val="90000"/>
              </a:lnSpc>
              <a:spcBef>
                <a:spcPts val="800"/>
              </a:spcBef>
              <a:buFont typeface="Arial" charset="0"/>
              <a:buChar char="•"/>
            </a:pPr>
            <a:r>
              <a:rPr lang="en-GB" altLang="fr-FR" dirty="0">
                <a:ea typeface="ＭＳ Ｐゴシック" charset="-128"/>
              </a:rPr>
              <a:t>LA MUTATION DE LA FINALITE DES AO</a:t>
            </a:r>
          </a:p>
          <a:p>
            <a:pPr lvl="1" algn="just" eaLnBrk="1" hangingPunct="1">
              <a:lnSpc>
                <a:spcPct val="90000"/>
              </a:lnSpc>
              <a:spcBef>
                <a:spcPts val="800"/>
              </a:spcBef>
              <a:buFont typeface="Arial" charset="0"/>
              <a:buChar char="•"/>
            </a:pPr>
            <a:r>
              <a:rPr lang="en-GB" altLang="fr-FR" dirty="0">
                <a:ea typeface="ＭＳ Ｐゴシック" charset="-128"/>
              </a:rPr>
              <a:t>A. De la </a:t>
            </a:r>
            <a:r>
              <a:rPr lang="en-GB" altLang="fr-FR" dirty="0" err="1">
                <a:ea typeface="ＭＳ Ｐゴシック" charset="-128"/>
              </a:rPr>
              <a:t>typicité</a:t>
            </a:r>
            <a:r>
              <a:rPr lang="en-GB" altLang="fr-FR" dirty="0">
                <a:ea typeface="ＭＳ Ｐゴシック" charset="-128"/>
              </a:rPr>
              <a:t> </a:t>
            </a:r>
            <a:r>
              <a:rPr lang="en-GB" altLang="fr-FR" dirty="0" err="1">
                <a:ea typeface="ＭＳ Ｐゴシック" charset="-128"/>
              </a:rPr>
              <a:t>défendue</a:t>
            </a:r>
            <a:r>
              <a:rPr lang="en-GB" altLang="fr-FR" dirty="0">
                <a:ea typeface="ＭＳ Ｐゴシック" charset="-128"/>
              </a:rPr>
              <a:t> </a:t>
            </a:r>
            <a:r>
              <a:rPr lang="en-GB" altLang="fr-FR" dirty="0" err="1">
                <a:ea typeface="ＭＳ Ｐゴシック" charset="-128"/>
              </a:rPr>
              <a:t>à</a:t>
            </a:r>
            <a:r>
              <a:rPr lang="en-GB" altLang="fr-FR" dirty="0">
                <a:ea typeface="ＭＳ Ｐゴシック" charset="-128"/>
              </a:rPr>
              <a:t> </a:t>
            </a:r>
            <a:r>
              <a:rPr lang="en-GB" altLang="fr-FR" dirty="0" err="1">
                <a:ea typeface="ＭＳ Ｐゴシック" charset="-128"/>
              </a:rPr>
              <a:t>l’évolution</a:t>
            </a:r>
            <a:r>
              <a:rPr lang="en-GB" altLang="fr-FR" dirty="0">
                <a:ea typeface="ＭＳ Ｐゴシック" charset="-128"/>
              </a:rPr>
              <a:t> </a:t>
            </a:r>
            <a:r>
              <a:rPr lang="en-GB" altLang="fr-FR" dirty="0" err="1">
                <a:ea typeface="ＭＳ Ｐゴシック" charset="-128"/>
              </a:rPr>
              <a:t>légitimée</a:t>
            </a:r>
            <a:r>
              <a:rPr lang="en-GB" altLang="fr-FR" dirty="0">
                <a:ea typeface="ＭＳ Ｐゴシック" charset="-128"/>
              </a:rPr>
              <a:t> </a:t>
            </a:r>
          </a:p>
          <a:p>
            <a:pPr lvl="1" algn="just" eaLnBrk="1" hangingPunct="1">
              <a:lnSpc>
                <a:spcPct val="90000"/>
              </a:lnSpc>
              <a:spcBef>
                <a:spcPts val="800"/>
              </a:spcBef>
              <a:buFont typeface="Arial" charset="0"/>
              <a:buChar char="•"/>
            </a:pPr>
            <a:r>
              <a:rPr lang="en-GB" altLang="fr-FR" dirty="0">
                <a:ea typeface="ＭＳ Ｐゴシック" charset="-128"/>
              </a:rPr>
              <a:t>B. </a:t>
            </a:r>
            <a:r>
              <a:rPr lang="en-GB" altLang="fr-FR" dirty="0" err="1">
                <a:ea typeface="ＭＳ Ｐゴシック" charset="-128"/>
              </a:rPr>
              <a:t>L’instrumentalisation</a:t>
            </a:r>
            <a:r>
              <a:rPr lang="en-GB" altLang="fr-FR" dirty="0">
                <a:ea typeface="ＭＳ Ｐゴシック" charset="-128"/>
              </a:rPr>
              <a:t> du cahier des charges</a:t>
            </a:r>
          </a:p>
          <a:p>
            <a:pPr algn="just" eaLnBrk="1" hangingPunct="1">
              <a:lnSpc>
                <a:spcPct val="90000"/>
              </a:lnSpc>
              <a:spcBef>
                <a:spcPts val="800"/>
              </a:spcBef>
              <a:buFont typeface="Arial" charset="0"/>
              <a:buChar char="•"/>
            </a:pP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3</a:t>
            </a:fld>
            <a:endParaRPr lang="en-GB" altLang="fr-FR" sz="1200">
              <a:solidFill>
                <a:srgbClr val="3F3F3F"/>
              </a:solidFill>
              <a:latin typeface="Calibri" charset="0"/>
            </a:endParaRPr>
          </a:p>
        </p:txBody>
      </p:sp>
    </p:spTree>
    <p:extLst>
      <p:ext uri="{BB962C8B-B14F-4D97-AF65-F5344CB8AC3E}">
        <p14:creationId xmlns:p14="http://schemas.microsoft.com/office/powerpoint/2010/main" val="89055369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normAutofit/>
          </a:bodyPr>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 L’ADAPTATION DES AO </a:t>
            </a:r>
            <a:r>
              <a:rPr lang="en-GB" sz="2700" dirty="0" err="1">
                <a:solidFill>
                  <a:schemeClr val="accent1">
                    <a:satMod val="150000"/>
                  </a:schemeClr>
                </a:solidFill>
              </a:rPr>
              <a:t>À</a:t>
            </a:r>
            <a:r>
              <a:rPr lang="en-GB" sz="2700" dirty="0">
                <a:solidFill>
                  <a:schemeClr val="accent1">
                    <a:satMod val="150000"/>
                  </a:schemeClr>
                </a:solidFill>
              </a:rPr>
              <a:t> LA NOUVELLE DONNE</a:t>
            </a:r>
            <a:br>
              <a:rPr lang="en-GB" sz="2700" dirty="0">
                <a:solidFill>
                  <a:schemeClr val="accent1">
                    <a:satMod val="150000"/>
                  </a:schemeClr>
                </a:solidFill>
              </a:rPr>
            </a:br>
            <a:r>
              <a:rPr lang="en-GB" sz="2700" dirty="0">
                <a:solidFill>
                  <a:schemeClr val="accent1">
                    <a:satMod val="150000"/>
                  </a:schemeClr>
                </a:solidFill>
              </a:rPr>
              <a:t>A. Les </a:t>
            </a:r>
            <a:r>
              <a:rPr lang="en-GB" sz="2700" dirty="0" err="1">
                <a:solidFill>
                  <a:schemeClr val="accent1">
                    <a:satMod val="150000"/>
                  </a:schemeClr>
                </a:solidFill>
              </a:rPr>
              <a:t>moyens</a:t>
            </a:r>
            <a:r>
              <a:rPr lang="en-GB" sz="2700" dirty="0">
                <a:solidFill>
                  <a:schemeClr val="accent1">
                    <a:satMod val="150000"/>
                  </a:schemeClr>
                </a:solidFill>
              </a:rPr>
              <a:t> </a:t>
            </a:r>
            <a:r>
              <a:rPr lang="en-GB" sz="2700" dirty="0" err="1">
                <a:solidFill>
                  <a:schemeClr val="accent1">
                    <a:satMod val="150000"/>
                  </a:schemeClr>
                </a:solidFill>
              </a:rPr>
              <a:t>mobilisés</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algn="just" eaLnBrk="1" hangingPunct="1">
              <a:lnSpc>
                <a:spcPct val="90000"/>
              </a:lnSpc>
              <a:spcBef>
                <a:spcPts val="800"/>
              </a:spcBef>
              <a:buFont typeface="Arial" charset="0"/>
              <a:buChar char="•"/>
            </a:pPr>
            <a:r>
              <a:rPr lang="en-GB" altLang="fr-FR" b="1" dirty="0">
                <a:ea typeface="ＭＳ Ｐゴシック" charset="-128"/>
              </a:rPr>
              <a:t>1. Des </a:t>
            </a:r>
            <a:r>
              <a:rPr lang="en-GB" altLang="fr-FR" b="1" dirty="0" err="1">
                <a:ea typeface="ＭＳ Ｐゴシック" charset="-128"/>
              </a:rPr>
              <a:t>mécanismes</a:t>
            </a:r>
            <a:r>
              <a:rPr lang="en-GB" altLang="fr-FR" b="1" dirty="0">
                <a:ea typeface="ＭＳ Ｐゴシック" charset="-128"/>
              </a:rPr>
              <a:t> de </a:t>
            </a:r>
            <a:r>
              <a:rPr lang="en-GB" altLang="fr-FR" b="1" dirty="0" err="1">
                <a:ea typeface="ＭＳ Ｐゴシック" charset="-128"/>
              </a:rPr>
              <a:t>sauvegarde</a:t>
            </a:r>
            <a:endParaRPr lang="en-GB" altLang="fr-FR" b="1" dirty="0">
              <a:ea typeface="ＭＳ Ｐゴシック" charset="-128"/>
            </a:endParaRPr>
          </a:p>
          <a:p>
            <a:pPr algn="just" eaLnBrk="1" hangingPunct="1">
              <a:lnSpc>
                <a:spcPct val="90000"/>
              </a:lnSpc>
              <a:spcBef>
                <a:spcPts val="800"/>
              </a:spcBef>
              <a:buFont typeface="Arial" charset="0"/>
              <a:buChar char="•"/>
            </a:pP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La modification </a:t>
            </a:r>
            <a:r>
              <a:rPr lang="en-GB" altLang="fr-FR" dirty="0" err="1">
                <a:ea typeface="ＭＳ Ｐゴシック" charset="-128"/>
              </a:rPr>
              <a:t>temporaire</a:t>
            </a:r>
            <a:r>
              <a:rPr lang="en-GB" altLang="fr-FR" dirty="0">
                <a:ea typeface="ＭＳ Ｐゴシック" charset="-128"/>
              </a:rPr>
              <a:t> du cahier des charges</a:t>
            </a:r>
          </a:p>
          <a:p>
            <a:pPr lvl="1" algn="just" eaLnBrk="1" hangingPunct="1">
              <a:lnSpc>
                <a:spcPct val="90000"/>
              </a:lnSpc>
              <a:spcBef>
                <a:spcPts val="800"/>
              </a:spcBef>
              <a:buFont typeface="Arial" charset="0"/>
              <a:buChar char="•"/>
            </a:pPr>
            <a:r>
              <a:rPr lang="en-GB" altLang="fr-FR" dirty="0">
                <a:ea typeface="ＭＳ Ｐゴシック" charset="-128"/>
              </a:rPr>
              <a:t>La </a:t>
            </a:r>
            <a:r>
              <a:rPr lang="en-GB" altLang="fr-FR" dirty="0" err="1">
                <a:ea typeface="ＭＳ Ｐゴシック" charset="-128"/>
              </a:rPr>
              <a:t>réserve</a:t>
            </a:r>
            <a:r>
              <a:rPr lang="en-GB" altLang="fr-FR" dirty="0">
                <a:ea typeface="ＭＳ Ｐゴシック" charset="-128"/>
              </a:rPr>
              <a:t> </a:t>
            </a:r>
            <a:r>
              <a:rPr lang="en-GB" altLang="fr-FR" dirty="0" err="1">
                <a:ea typeface="ＭＳ Ｐゴシック" charset="-128"/>
              </a:rPr>
              <a:t>interprofessionnelle</a:t>
            </a: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Les assurances-</a:t>
            </a:r>
            <a:r>
              <a:rPr lang="en-GB" altLang="fr-FR" dirty="0" err="1">
                <a:ea typeface="ＭＳ Ｐゴシック" charset="-128"/>
              </a:rPr>
              <a:t>récolte</a:t>
            </a: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4</a:t>
            </a:fld>
            <a:endParaRPr lang="en-GB" altLang="fr-FR" sz="1200">
              <a:solidFill>
                <a:srgbClr val="3F3F3F"/>
              </a:solidFill>
              <a:latin typeface="Calibri" charset="0"/>
            </a:endParaRPr>
          </a:p>
        </p:txBody>
      </p:sp>
    </p:spTree>
    <p:extLst>
      <p:ext uri="{BB962C8B-B14F-4D97-AF65-F5344CB8AC3E}">
        <p14:creationId xmlns:p14="http://schemas.microsoft.com/office/powerpoint/2010/main" val="220947283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 L’ADAPTATION DES AO </a:t>
            </a:r>
            <a:r>
              <a:rPr lang="en-GB" sz="2700" dirty="0" err="1">
                <a:solidFill>
                  <a:schemeClr val="accent1">
                    <a:satMod val="150000"/>
                  </a:schemeClr>
                </a:solidFill>
              </a:rPr>
              <a:t>À</a:t>
            </a:r>
            <a:r>
              <a:rPr lang="en-GB" sz="2700" dirty="0">
                <a:solidFill>
                  <a:schemeClr val="accent1">
                    <a:satMod val="150000"/>
                  </a:schemeClr>
                </a:solidFill>
              </a:rPr>
              <a:t> LA NOUVELLE DONNE</a:t>
            </a:r>
            <a:br>
              <a:rPr lang="en-GB" sz="2700" dirty="0">
                <a:solidFill>
                  <a:schemeClr val="accent1">
                    <a:satMod val="150000"/>
                  </a:schemeClr>
                </a:solidFill>
              </a:rPr>
            </a:br>
            <a:r>
              <a:rPr lang="en-GB" sz="2700" dirty="0">
                <a:solidFill>
                  <a:schemeClr val="accent1">
                    <a:satMod val="150000"/>
                  </a:schemeClr>
                </a:solidFill>
              </a:rPr>
              <a:t>A. Des </a:t>
            </a:r>
            <a:r>
              <a:rPr lang="en-GB" sz="2700" dirty="0" err="1">
                <a:solidFill>
                  <a:schemeClr val="accent1">
                    <a:satMod val="150000"/>
                  </a:schemeClr>
                </a:solidFill>
              </a:rPr>
              <a:t>moyens</a:t>
            </a:r>
            <a:r>
              <a:rPr lang="en-GB" sz="2700" dirty="0">
                <a:solidFill>
                  <a:schemeClr val="accent1">
                    <a:satMod val="150000"/>
                  </a:schemeClr>
                </a:solidFill>
              </a:rPr>
              <a:t> </a:t>
            </a:r>
            <a:r>
              <a:rPr lang="en-GB" sz="2700" dirty="0" err="1">
                <a:solidFill>
                  <a:schemeClr val="accent1">
                    <a:satMod val="150000"/>
                  </a:schemeClr>
                </a:solidFill>
              </a:rPr>
              <a:t>mobilisés</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algn="just" eaLnBrk="1" hangingPunct="1">
              <a:lnSpc>
                <a:spcPct val="90000"/>
              </a:lnSpc>
              <a:spcBef>
                <a:spcPts val="800"/>
              </a:spcBef>
              <a:buFont typeface="Arial" charset="0"/>
              <a:buChar char="•"/>
            </a:pPr>
            <a:r>
              <a:rPr lang="en-GB" altLang="fr-FR" sz="3000" b="1" dirty="0">
                <a:ea typeface="ＭＳ Ｐゴシック" charset="-128"/>
              </a:rPr>
              <a:t>2. La recherche d’un </a:t>
            </a:r>
            <a:r>
              <a:rPr lang="en-GB" altLang="fr-FR" sz="3000" b="1" dirty="0" err="1">
                <a:ea typeface="ＭＳ Ｐゴシック" charset="-128"/>
              </a:rPr>
              <a:t>nouvel</a:t>
            </a:r>
            <a:r>
              <a:rPr lang="en-GB" altLang="fr-FR" sz="3000" b="1" dirty="0">
                <a:ea typeface="ＭＳ Ｐゴシック" charset="-128"/>
              </a:rPr>
              <a:t> </a:t>
            </a:r>
            <a:r>
              <a:rPr lang="en-GB" altLang="fr-FR" sz="3000" b="1" dirty="0" err="1">
                <a:ea typeface="ＭＳ Ｐゴシック" charset="-128"/>
              </a:rPr>
              <a:t>équilibre</a:t>
            </a:r>
            <a:endParaRPr lang="en-GB" altLang="fr-FR" sz="3000" b="1" dirty="0">
              <a:ea typeface="ＭＳ Ｐゴシック" charset="-128"/>
            </a:endParaRPr>
          </a:p>
          <a:p>
            <a:pPr algn="just" eaLnBrk="1" hangingPunct="1">
              <a:lnSpc>
                <a:spcPct val="90000"/>
              </a:lnSpc>
              <a:spcBef>
                <a:spcPts val="800"/>
              </a:spcBef>
              <a:buFont typeface="Arial" charset="0"/>
              <a:buChar char="•"/>
            </a:pP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Des cépages </a:t>
            </a:r>
            <a:r>
              <a:rPr lang="en-GB" altLang="fr-FR" dirty="0" err="1">
                <a:ea typeface="ＭＳ Ｐゴシック" charset="-128"/>
              </a:rPr>
              <a:t>résistants</a:t>
            </a:r>
            <a:r>
              <a:rPr lang="en-GB" altLang="fr-FR" dirty="0">
                <a:ea typeface="ＭＳ Ｐゴシック" charset="-128"/>
              </a:rPr>
              <a:t> (migration </a:t>
            </a:r>
            <a:r>
              <a:rPr lang="en-GB" altLang="fr-FR" dirty="0" err="1">
                <a:ea typeface="ＭＳ Ｐゴシック" charset="-128"/>
              </a:rPr>
              <a:t>ou</a:t>
            </a:r>
            <a:r>
              <a:rPr lang="en-GB" altLang="fr-FR" dirty="0">
                <a:ea typeface="ＭＳ Ｐゴシック" charset="-128"/>
              </a:rPr>
              <a:t> cépages </a:t>
            </a:r>
            <a:r>
              <a:rPr lang="en-GB" altLang="fr-FR" dirty="0" err="1">
                <a:ea typeface="ＭＳ Ｐゴシック" charset="-128"/>
              </a:rPr>
              <a:t>hybrides</a:t>
            </a:r>
            <a:r>
              <a:rPr lang="en-GB" altLang="fr-FR" dirty="0">
                <a:ea typeface="ＭＳ Ｐゴシック" charset="-128"/>
              </a:rPr>
              <a:t>)</a:t>
            </a:r>
          </a:p>
          <a:p>
            <a:pPr lvl="1" algn="just" eaLnBrk="1" hangingPunct="1">
              <a:lnSpc>
                <a:spcPct val="90000"/>
              </a:lnSpc>
              <a:spcBef>
                <a:spcPts val="800"/>
              </a:spcBef>
              <a:buFont typeface="Arial" charset="0"/>
              <a:buChar char="•"/>
            </a:pPr>
            <a:r>
              <a:rPr lang="en-GB" altLang="fr-FR" dirty="0">
                <a:ea typeface="ＭＳ Ｐゴシック" charset="-128"/>
              </a:rPr>
              <a:t>Des pratiques </a:t>
            </a:r>
            <a:r>
              <a:rPr lang="en-GB" altLang="fr-FR" dirty="0" err="1">
                <a:ea typeface="ＭＳ Ｐゴシック" charset="-128"/>
              </a:rPr>
              <a:t>culturales</a:t>
            </a:r>
            <a:r>
              <a:rPr lang="en-GB" altLang="fr-FR" dirty="0">
                <a:ea typeface="ＭＳ Ｐゴシック" charset="-128"/>
              </a:rPr>
              <a:t> </a:t>
            </a:r>
            <a:r>
              <a:rPr lang="en-GB" altLang="fr-FR" dirty="0" err="1">
                <a:ea typeface="ＭＳ Ｐゴシック" charset="-128"/>
              </a:rPr>
              <a:t>adaptées</a:t>
            </a:r>
            <a:r>
              <a:rPr lang="en-GB" altLang="fr-FR" dirty="0">
                <a:ea typeface="ＭＳ Ｐゴシック" charset="-128"/>
              </a:rPr>
              <a:t> (ex. irrigation; cables </a:t>
            </a:r>
            <a:r>
              <a:rPr lang="en-GB" altLang="fr-FR" dirty="0" err="1">
                <a:ea typeface="ＭＳ Ｐゴシック" charset="-128"/>
              </a:rPr>
              <a:t>chauffants</a:t>
            </a:r>
            <a:r>
              <a:rPr lang="en-GB" altLang="fr-FR" dirty="0">
                <a:ea typeface="ＭＳ Ｐゴシック" charset="-128"/>
              </a:rPr>
              <a:t>…)</a:t>
            </a:r>
          </a:p>
          <a:p>
            <a:pPr lvl="1" algn="just" eaLnBrk="1" hangingPunct="1">
              <a:lnSpc>
                <a:spcPct val="90000"/>
              </a:lnSpc>
              <a:spcBef>
                <a:spcPts val="800"/>
              </a:spcBef>
              <a:buFont typeface="Arial" charset="0"/>
              <a:buChar char="•"/>
            </a:pPr>
            <a:r>
              <a:rPr lang="fr-FR" altLang="fr-FR" dirty="0">
                <a:ea typeface="ＭＳ Ｐゴシック" charset="-128"/>
              </a:rPr>
              <a:t>Des pratiques œnologiques dérogatoires </a:t>
            </a: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5</a:t>
            </a:fld>
            <a:endParaRPr lang="en-GB" altLang="fr-FR" sz="1200">
              <a:solidFill>
                <a:srgbClr val="3F3F3F"/>
              </a:solidFill>
              <a:latin typeface="Calibri" charset="0"/>
            </a:endParaRPr>
          </a:p>
        </p:txBody>
      </p:sp>
    </p:spTree>
    <p:extLst>
      <p:ext uri="{BB962C8B-B14F-4D97-AF65-F5344CB8AC3E}">
        <p14:creationId xmlns:p14="http://schemas.microsoft.com/office/powerpoint/2010/main" val="427131267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 L’ADAPTATION DES AO </a:t>
            </a:r>
            <a:r>
              <a:rPr lang="en-GB" sz="2700" dirty="0" err="1">
                <a:solidFill>
                  <a:schemeClr val="accent1">
                    <a:satMod val="150000"/>
                  </a:schemeClr>
                </a:solidFill>
              </a:rPr>
              <a:t>À</a:t>
            </a:r>
            <a:r>
              <a:rPr lang="en-GB" sz="2700" dirty="0">
                <a:solidFill>
                  <a:schemeClr val="accent1">
                    <a:satMod val="150000"/>
                  </a:schemeClr>
                </a:solidFill>
              </a:rPr>
              <a:t> LA NOUVELLE DONNE</a:t>
            </a:r>
            <a:br>
              <a:rPr lang="en-GB" sz="2700" dirty="0">
                <a:solidFill>
                  <a:schemeClr val="accent1">
                    <a:satMod val="150000"/>
                  </a:schemeClr>
                </a:solidFill>
              </a:rPr>
            </a:br>
            <a:r>
              <a:rPr lang="en-GB" sz="2700" dirty="0">
                <a:solidFill>
                  <a:schemeClr val="accent1">
                    <a:satMod val="150000"/>
                  </a:schemeClr>
                </a:solidFill>
              </a:rPr>
              <a:t>B. Les </a:t>
            </a:r>
            <a:r>
              <a:rPr lang="en-GB" sz="2700" dirty="0" err="1">
                <a:solidFill>
                  <a:schemeClr val="accent1">
                    <a:satMod val="150000"/>
                  </a:schemeClr>
                </a:solidFill>
              </a:rPr>
              <a:t>méfaits</a:t>
            </a:r>
            <a:r>
              <a:rPr lang="en-GB" sz="2700" dirty="0">
                <a:solidFill>
                  <a:schemeClr val="accent1">
                    <a:satMod val="150000"/>
                  </a:schemeClr>
                </a:solidFill>
              </a:rPr>
              <a:t> de </a:t>
            </a:r>
            <a:r>
              <a:rPr lang="en-GB" sz="2700" dirty="0" err="1">
                <a:solidFill>
                  <a:schemeClr val="accent1">
                    <a:satMod val="150000"/>
                  </a:schemeClr>
                </a:solidFill>
              </a:rPr>
              <a:t>l’adaptation</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107504" y="2133600"/>
            <a:ext cx="8830121" cy="4114800"/>
          </a:xfrm>
        </p:spPr>
        <p:txBody>
          <a:bodyPr lIns="89973" tIns="46785" rIns="89973" bIns="46785"/>
          <a:lstStyle/>
          <a:p>
            <a:pPr algn="just" eaLnBrk="1" hangingPunct="1">
              <a:lnSpc>
                <a:spcPct val="90000"/>
              </a:lnSpc>
              <a:spcBef>
                <a:spcPts val="800"/>
              </a:spcBef>
              <a:buFont typeface="Arial" charset="0"/>
              <a:buChar char="•"/>
            </a:pPr>
            <a:r>
              <a:rPr lang="en-GB" altLang="fr-FR" sz="3000" b="1" dirty="0">
                <a:ea typeface="ＭＳ Ｐゴシック" charset="-128"/>
              </a:rPr>
              <a:t>1. La </a:t>
            </a:r>
            <a:r>
              <a:rPr lang="en-GB" altLang="fr-FR" sz="3000" b="1" dirty="0" err="1">
                <a:ea typeface="ＭＳ Ｐゴシック" charset="-128"/>
              </a:rPr>
              <a:t>fonction</a:t>
            </a:r>
            <a:r>
              <a:rPr lang="en-GB" altLang="fr-FR" sz="3000" b="1" dirty="0">
                <a:ea typeface="ＭＳ Ｐゴシック" charset="-128"/>
              </a:rPr>
              <a:t> </a:t>
            </a:r>
            <a:r>
              <a:rPr lang="en-GB" altLang="fr-FR" sz="3000" b="1" dirty="0" err="1">
                <a:ea typeface="ＭＳ Ｐゴシック" charset="-128"/>
              </a:rPr>
              <a:t>égalitaire</a:t>
            </a:r>
            <a:r>
              <a:rPr lang="en-GB" altLang="fr-FR" sz="3000" b="1" dirty="0">
                <a:ea typeface="ＭＳ Ｐゴシック" charset="-128"/>
              </a:rPr>
              <a:t> des AO remise </a:t>
            </a:r>
            <a:r>
              <a:rPr lang="en-GB" altLang="fr-FR" sz="3000" b="1" dirty="0" err="1">
                <a:ea typeface="ＭＳ Ｐゴシック" charset="-128"/>
              </a:rPr>
              <a:t>en</a:t>
            </a:r>
            <a:r>
              <a:rPr lang="en-GB" altLang="fr-FR" sz="3000" b="1" dirty="0">
                <a:ea typeface="ＭＳ Ｐゴシック" charset="-128"/>
              </a:rPr>
              <a:t> cause</a:t>
            </a:r>
          </a:p>
          <a:p>
            <a:pPr marL="457200" lvl="1" indent="0" algn="just" eaLnBrk="1" hangingPunct="1">
              <a:lnSpc>
                <a:spcPct val="90000"/>
              </a:lnSpc>
              <a:spcBef>
                <a:spcPts val="800"/>
              </a:spcBef>
              <a:buNone/>
            </a:pPr>
            <a:endParaRPr lang="en-GB" altLang="fr-FR" dirty="0">
              <a:ea typeface="ＭＳ Ｐゴシック" charset="-128"/>
            </a:endParaRPr>
          </a:p>
          <a:p>
            <a:pPr lvl="1" algn="just" eaLnBrk="1" hangingPunct="1">
              <a:lnSpc>
                <a:spcPct val="90000"/>
              </a:lnSpc>
              <a:spcBef>
                <a:spcPts val="800"/>
              </a:spcBef>
              <a:buFont typeface="Arial" charset="0"/>
              <a:buChar char="•"/>
            </a:pPr>
            <a:r>
              <a:rPr lang="fr-FR" altLang="fr-FR" dirty="0">
                <a:ea typeface="ＭＳ Ｐゴシック" charset="-128"/>
              </a:rPr>
              <a:t>Le besoin d’assurer des conditions égales de production parmi les opérateurs</a:t>
            </a:r>
          </a:p>
          <a:p>
            <a:pPr marL="457200" lvl="1" indent="0" algn="just" eaLnBrk="1" hangingPunct="1">
              <a:lnSpc>
                <a:spcPct val="90000"/>
              </a:lnSpc>
              <a:spcBef>
                <a:spcPts val="800"/>
              </a:spcBef>
              <a:buNone/>
            </a:pPr>
            <a:endParaRPr lang="fr-FR" altLang="fr-FR" dirty="0">
              <a:ea typeface="ＭＳ Ｐゴシック" charset="-128"/>
            </a:endParaRPr>
          </a:p>
          <a:p>
            <a:pPr lvl="1" algn="just" eaLnBrk="1" hangingPunct="1">
              <a:lnSpc>
                <a:spcPct val="90000"/>
              </a:lnSpc>
              <a:spcBef>
                <a:spcPts val="800"/>
              </a:spcBef>
              <a:buFont typeface="Arial" charset="0"/>
              <a:buChar char="•"/>
            </a:pPr>
            <a:r>
              <a:rPr lang="fr-FR" altLang="fr-FR" dirty="0">
                <a:ea typeface="ＭＳ Ｐゴシック" charset="-128"/>
              </a:rPr>
              <a:t>Le risque de cloisonnement du marché par des droits de propriété intellectuelle</a:t>
            </a:r>
          </a:p>
          <a:p>
            <a:pPr lvl="1" algn="just" eaLnBrk="1" hangingPunct="1">
              <a:lnSpc>
                <a:spcPct val="90000"/>
              </a:lnSpc>
              <a:spcBef>
                <a:spcPts val="800"/>
              </a:spcBef>
              <a:buFont typeface="Arial" charset="0"/>
              <a:buChar char="•"/>
            </a:pP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6</a:t>
            </a:fld>
            <a:endParaRPr lang="en-GB" altLang="fr-FR" sz="1200">
              <a:solidFill>
                <a:srgbClr val="3F3F3F"/>
              </a:solidFill>
              <a:latin typeface="Calibri" charset="0"/>
            </a:endParaRPr>
          </a:p>
        </p:txBody>
      </p:sp>
    </p:spTree>
    <p:extLst>
      <p:ext uri="{BB962C8B-B14F-4D97-AF65-F5344CB8AC3E}">
        <p14:creationId xmlns:p14="http://schemas.microsoft.com/office/powerpoint/2010/main" val="132983386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 L’ADAPTATION DES AO </a:t>
            </a:r>
            <a:r>
              <a:rPr lang="en-GB" sz="2700" dirty="0" err="1">
                <a:solidFill>
                  <a:schemeClr val="accent1">
                    <a:satMod val="150000"/>
                  </a:schemeClr>
                </a:solidFill>
              </a:rPr>
              <a:t>À</a:t>
            </a:r>
            <a:r>
              <a:rPr lang="en-GB" sz="2700" dirty="0">
                <a:solidFill>
                  <a:schemeClr val="accent1">
                    <a:satMod val="150000"/>
                  </a:schemeClr>
                </a:solidFill>
              </a:rPr>
              <a:t> LA NOUVELLE DONNE</a:t>
            </a:r>
            <a:br>
              <a:rPr lang="en-GB" sz="2700" dirty="0">
                <a:solidFill>
                  <a:schemeClr val="accent1">
                    <a:satMod val="150000"/>
                  </a:schemeClr>
                </a:solidFill>
              </a:rPr>
            </a:br>
            <a:r>
              <a:rPr lang="en-GB" sz="2700" dirty="0">
                <a:solidFill>
                  <a:schemeClr val="accent1">
                    <a:satMod val="150000"/>
                  </a:schemeClr>
                </a:solidFill>
              </a:rPr>
              <a:t>B. Les </a:t>
            </a:r>
            <a:r>
              <a:rPr lang="en-GB" sz="2700" dirty="0" err="1">
                <a:solidFill>
                  <a:schemeClr val="accent1">
                    <a:satMod val="150000"/>
                  </a:schemeClr>
                </a:solidFill>
              </a:rPr>
              <a:t>méfaits</a:t>
            </a:r>
            <a:r>
              <a:rPr lang="en-GB" sz="2700" dirty="0">
                <a:solidFill>
                  <a:schemeClr val="accent1">
                    <a:satMod val="150000"/>
                  </a:schemeClr>
                </a:solidFill>
              </a:rPr>
              <a:t> de </a:t>
            </a:r>
            <a:r>
              <a:rPr lang="en-GB" sz="2700" dirty="0" err="1">
                <a:solidFill>
                  <a:schemeClr val="accent1">
                    <a:satMod val="150000"/>
                  </a:schemeClr>
                </a:solidFill>
              </a:rPr>
              <a:t>l’adaptation</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algn="just" eaLnBrk="1" hangingPunct="1">
              <a:lnSpc>
                <a:spcPct val="90000"/>
              </a:lnSpc>
              <a:spcBef>
                <a:spcPts val="800"/>
              </a:spcBef>
              <a:buFont typeface="Arial" charset="0"/>
              <a:buChar char="•"/>
            </a:pPr>
            <a:r>
              <a:rPr lang="en-GB" altLang="fr-FR" sz="3000" b="1" dirty="0">
                <a:ea typeface="ＭＳ Ｐゴシック" charset="-128"/>
              </a:rPr>
              <a:t>2. La banalisation de </a:t>
            </a:r>
            <a:r>
              <a:rPr lang="en-GB" altLang="fr-FR" sz="3000" b="1" dirty="0" err="1">
                <a:ea typeface="ＭＳ Ｐゴシック" charset="-128"/>
              </a:rPr>
              <a:t>l’urgence</a:t>
            </a:r>
            <a:endParaRPr lang="en-GB" altLang="fr-FR" sz="3000" b="1" dirty="0">
              <a:ea typeface="ＭＳ Ｐゴシック" charset="-128"/>
            </a:endParaRPr>
          </a:p>
          <a:p>
            <a:pPr algn="just" eaLnBrk="1" hangingPunct="1">
              <a:lnSpc>
                <a:spcPct val="90000"/>
              </a:lnSpc>
              <a:spcBef>
                <a:spcPts val="800"/>
              </a:spcBef>
              <a:buFont typeface="Arial" charset="0"/>
              <a:buChar char="•"/>
            </a:pP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La recherche </a:t>
            </a:r>
            <a:r>
              <a:rPr lang="en-GB" altLang="fr-FR" dirty="0" err="1">
                <a:ea typeface="ＭＳ Ｐゴシック" charset="-128"/>
              </a:rPr>
              <a:t>constante</a:t>
            </a:r>
            <a:r>
              <a:rPr lang="en-GB" altLang="fr-FR" dirty="0">
                <a:ea typeface="ＭＳ Ｐゴシック" charset="-128"/>
              </a:rPr>
              <a:t> d’un </a:t>
            </a:r>
            <a:r>
              <a:rPr lang="en-GB" altLang="fr-FR" dirty="0" err="1">
                <a:ea typeface="ＭＳ Ｐゴシック" charset="-128"/>
              </a:rPr>
              <a:t>équilibre</a:t>
            </a:r>
            <a:r>
              <a:rPr lang="en-GB" altLang="fr-FR" dirty="0">
                <a:ea typeface="ＭＳ Ｐゴシック" charset="-128"/>
              </a:rPr>
              <a:t> au detriment de la </a:t>
            </a:r>
            <a:r>
              <a:rPr lang="en-GB" altLang="fr-FR" dirty="0" err="1">
                <a:ea typeface="ＭＳ Ｐゴシック" charset="-128"/>
              </a:rPr>
              <a:t>typicité</a:t>
            </a:r>
            <a:r>
              <a:rPr lang="en-GB" altLang="fr-FR" dirty="0">
                <a:ea typeface="ＭＳ Ｐゴシック" charset="-128"/>
              </a:rPr>
              <a:t> </a:t>
            </a:r>
          </a:p>
          <a:p>
            <a:pPr marL="457200" lvl="1" indent="0" algn="just" eaLnBrk="1" hangingPunct="1">
              <a:lnSpc>
                <a:spcPct val="90000"/>
              </a:lnSpc>
              <a:spcBef>
                <a:spcPts val="800"/>
              </a:spcBef>
              <a:buNone/>
            </a:pP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Le </a:t>
            </a:r>
            <a:r>
              <a:rPr lang="en-GB" altLang="fr-FR" dirty="0" err="1">
                <a:ea typeface="ＭＳ Ｐゴシック" charset="-128"/>
              </a:rPr>
              <a:t>risque</a:t>
            </a:r>
            <a:r>
              <a:rPr lang="en-GB" altLang="fr-FR" dirty="0">
                <a:ea typeface="ＭＳ Ｐゴシック" charset="-128"/>
              </a:rPr>
              <a:t> de cahiers des charges trop </a:t>
            </a:r>
            <a:r>
              <a:rPr lang="en-GB" altLang="fr-FR" dirty="0" err="1">
                <a:ea typeface="ＭＳ Ｐゴシック" charset="-128"/>
              </a:rPr>
              <a:t>agiles</a:t>
            </a: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lvl="1" algn="just" eaLnBrk="1" hangingPunct="1">
              <a:lnSpc>
                <a:spcPct val="90000"/>
              </a:lnSpc>
              <a:spcBef>
                <a:spcPts val="800"/>
              </a:spcBef>
              <a:buFont typeface="Arial" charset="0"/>
              <a:buChar char="•"/>
            </a:pPr>
            <a:r>
              <a:rPr lang="en-GB" altLang="fr-FR" dirty="0">
                <a:ea typeface="ＭＳ Ｐゴシック" charset="-128"/>
              </a:rPr>
              <a:t>Des </a:t>
            </a:r>
            <a:r>
              <a:rPr lang="en-GB" altLang="fr-FR" dirty="0" err="1">
                <a:ea typeface="ＭＳ Ｐゴシック" charset="-128"/>
              </a:rPr>
              <a:t>procédures</a:t>
            </a:r>
            <a:r>
              <a:rPr lang="en-GB" altLang="fr-FR" dirty="0">
                <a:ea typeface="ＭＳ Ｐゴシック" charset="-128"/>
              </a:rPr>
              <a:t> </a:t>
            </a:r>
            <a:r>
              <a:rPr lang="en-GB" altLang="fr-FR" dirty="0" err="1">
                <a:ea typeface="ＭＳ Ｐゴシック" charset="-128"/>
              </a:rPr>
              <a:t>administratives</a:t>
            </a:r>
            <a:r>
              <a:rPr lang="en-GB" altLang="fr-FR" dirty="0">
                <a:ea typeface="ＭＳ Ｐゴシック" charset="-128"/>
              </a:rPr>
              <a:t> sous pression </a:t>
            </a:r>
          </a:p>
          <a:p>
            <a:pPr marL="457200" lvl="1" indent="0" algn="just" eaLnBrk="1" hangingPunct="1">
              <a:lnSpc>
                <a:spcPct val="90000"/>
              </a:lnSpc>
              <a:spcBef>
                <a:spcPts val="800"/>
              </a:spcBef>
              <a:buNone/>
            </a:pPr>
            <a:endParaRPr lang="en-GB" altLang="fr-FR" dirty="0">
              <a:ea typeface="ＭＳ Ｐゴシック" charset="-128"/>
            </a:endParaRPr>
          </a:p>
          <a:p>
            <a:pPr lvl="1" algn="just" eaLnBrk="1" hangingPunct="1">
              <a:lnSpc>
                <a:spcPct val="90000"/>
              </a:lnSpc>
              <a:spcBef>
                <a:spcPts val="800"/>
              </a:spcBef>
              <a:buFont typeface="Arial" charset="0"/>
              <a:buChar char="•"/>
            </a:pPr>
            <a:endParaRPr lang="en-GB" altLang="fr-FR" dirty="0">
              <a:highlight>
                <a:srgbClr val="FFFF00"/>
              </a:highlight>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7</a:t>
            </a:fld>
            <a:endParaRPr lang="en-GB" altLang="fr-FR" sz="1200">
              <a:solidFill>
                <a:srgbClr val="3F3F3F"/>
              </a:solidFill>
              <a:latin typeface="Calibri" charset="0"/>
            </a:endParaRPr>
          </a:p>
        </p:txBody>
      </p:sp>
    </p:spTree>
    <p:extLst>
      <p:ext uri="{BB962C8B-B14F-4D97-AF65-F5344CB8AC3E}">
        <p14:creationId xmlns:p14="http://schemas.microsoft.com/office/powerpoint/2010/main" val="336676761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II. LA MUTATION DE LA FINALITE DES AO</a:t>
            </a:r>
            <a:br>
              <a:rPr lang="en-GB" sz="2700" dirty="0">
                <a:solidFill>
                  <a:schemeClr val="accent1">
                    <a:satMod val="150000"/>
                  </a:schemeClr>
                </a:solidFill>
              </a:rPr>
            </a:br>
            <a:r>
              <a:rPr lang="en-GB" sz="2700" dirty="0">
                <a:solidFill>
                  <a:schemeClr val="accent1">
                    <a:satMod val="150000"/>
                  </a:schemeClr>
                </a:solidFill>
              </a:rPr>
              <a:t>A. De la </a:t>
            </a:r>
            <a:r>
              <a:rPr lang="en-GB" sz="2700" dirty="0" err="1">
                <a:solidFill>
                  <a:schemeClr val="accent1">
                    <a:satMod val="150000"/>
                  </a:schemeClr>
                </a:solidFill>
              </a:rPr>
              <a:t>typicité</a:t>
            </a:r>
            <a:r>
              <a:rPr lang="en-GB" sz="2700" dirty="0">
                <a:solidFill>
                  <a:schemeClr val="accent1">
                    <a:satMod val="150000"/>
                  </a:schemeClr>
                </a:solidFill>
              </a:rPr>
              <a:t>  </a:t>
            </a:r>
            <a:r>
              <a:rPr lang="en-GB" sz="2700" dirty="0" err="1">
                <a:solidFill>
                  <a:schemeClr val="accent1">
                    <a:satMod val="150000"/>
                  </a:schemeClr>
                </a:solidFill>
              </a:rPr>
              <a:t>défendue</a:t>
            </a:r>
            <a:r>
              <a:rPr lang="en-GB" sz="2700" dirty="0">
                <a:solidFill>
                  <a:schemeClr val="accent1">
                    <a:satMod val="150000"/>
                  </a:schemeClr>
                </a:solidFill>
              </a:rPr>
              <a:t> </a:t>
            </a:r>
            <a:r>
              <a:rPr lang="en-GB" sz="2700" dirty="0" err="1">
                <a:solidFill>
                  <a:schemeClr val="accent1">
                    <a:satMod val="150000"/>
                  </a:schemeClr>
                </a:solidFill>
              </a:rPr>
              <a:t>à</a:t>
            </a:r>
            <a:r>
              <a:rPr lang="en-GB" sz="2700" dirty="0">
                <a:solidFill>
                  <a:schemeClr val="accent1">
                    <a:satMod val="150000"/>
                  </a:schemeClr>
                </a:solidFill>
              </a:rPr>
              <a:t> </a:t>
            </a:r>
            <a:r>
              <a:rPr lang="en-GB" sz="2700" dirty="0" err="1">
                <a:solidFill>
                  <a:schemeClr val="accent1">
                    <a:satMod val="150000"/>
                  </a:schemeClr>
                </a:solidFill>
              </a:rPr>
              <a:t>l’évolution</a:t>
            </a:r>
            <a:r>
              <a:rPr lang="en-GB" sz="2700" dirty="0">
                <a:solidFill>
                  <a:schemeClr val="accent1">
                    <a:satMod val="150000"/>
                  </a:schemeClr>
                </a:solidFill>
              </a:rPr>
              <a:t> </a:t>
            </a:r>
            <a:r>
              <a:rPr lang="en-GB" sz="2700" dirty="0" err="1">
                <a:solidFill>
                  <a:schemeClr val="accent1">
                    <a:satMod val="150000"/>
                  </a:schemeClr>
                </a:solidFill>
              </a:rPr>
              <a:t>légitimée</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algn="just" eaLnBrk="1" hangingPunct="1">
              <a:lnSpc>
                <a:spcPct val="90000"/>
              </a:lnSpc>
              <a:spcBef>
                <a:spcPts val="800"/>
              </a:spcBef>
              <a:buFont typeface="Arial" charset="0"/>
              <a:buChar char="•"/>
            </a:pPr>
            <a:r>
              <a:rPr lang="en-GB" altLang="fr-FR" sz="3000" b="1" dirty="0">
                <a:ea typeface="ＭＳ Ｐゴシック" charset="-128"/>
              </a:rPr>
              <a:t>1. La mise </a:t>
            </a:r>
            <a:r>
              <a:rPr lang="en-GB" altLang="fr-FR" sz="3000" b="1" dirty="0" err="1">
                <a:ea typeface="ＭＳ Ｐゴシック" charset="-128"/>
              </a:rPr>
              <a:t>à</a:t>
            </a:r>
            <a:r>
              <a:rPr lang="en-GB" altLang="fr-FR" sz="3000" b="1" dirty="0">
                <a:ea typeface="ＭＳ Ｐゴシック" charset="-128"/>
              </a:rPr>
              <a:t> </a:t>
            </a:r>
            <a:r>
              <a:rPr lang="en-GB" altLang="fr-FR" sz="3000" b="1" dirty="0" err="1">
                <a:ea typeface="ＭＳ Ｐゴシック" charset="-128"/>
              </a:rPr>
              <a:t>l’écart</a:t>
            </a:r>
            <a:r>
              <a:rPr lang="en-GB" altLang="fr-FR" sz="3000" b="1" dirty="0">
                <a:ea typeface="ＭＳ Ｐゴシック" charset="-128"/>
              </a:rPr>
              <a:t> des “usages </a:t>
            </a:r>
            <a:r>
              <a:rPr lang="en-GB" altLang="fr-FR" sz="3000" b="1" dirty="0" err="1">
                <a:ea typeface="ＭＳ Ｐゴシック" charset="-128"/>
              </a:rPr>
              <a:t>locaux</a:t>
            </a:r>
            <a:r>
              <a:rPr lang="en-GB" altLang="fr-FR" sz="3000" b="1" dirty="0">
                <a:ea typeface="ＭＳ Ｐゴシック" charset="-128"/>
              </a:rPr>
              <a:t>, </a:t>
            </a:r>
            <a:r>
              <a:rPr lang="en-GB" altLang="fr-FR" sz="3000" b="1" dirty="0" err="1">
                <a:ea typeface="ＭＳ Ｐゴシック" charset="-128"/>
              </a:rPr>
              <a:t>loyaux</a:t>
            </a:r>
            <a:r>
              <a:rPr lang="en-GB" altLang="fr-FR" sz="3000" b="1" dirty="0">
                <a:ea typeface="ＭＳ Ｐゴシック" charset="-128"/>
              </a:rPr>
              <a:t> et constants”</a:t>
            </a:r>
          </a:p>
          <a:p>
            <a:pPr marL="119062" indent="0" algn="just" eaLnBrk="1" hangingPunct="1">
              <a:lnSpc>
                <a:spcPct val="90000"/>
              </a:lnSpc>
              <a:spcBef>
                <a:spcPts val="800"/>
              </a:spcBef>
              <a:buNone/>
            </a:pPr>
            <a:endParaRPr lang="en-GB" altLang="fr-FR" sz="3000" dirty="0">
              <a:ea typeface="ＭＳ Ｐゴシック" charset="-128"/>
            </a:endParaRPr>
          </a:p>
          <a:p>
            <a:pPr algn="just" eaLnBrk="1" hangingPunct="1">
              <a:lnSpc>
                <a:spcPct val="90000"/>
              </a:lnSpc>
              <a:spcBef>
                <a:spcPts val="800"/>
              </a:spcBef>
              <a:buFont typeface="Arial" charset="0"/>
              <a:buChar char="•"/>
            </a:pPr>
            <a:r>
              <a:rPr lang="en-GB" altLang="fr-FR" sz="3000" b="1" dirty="0">
                <a:ea typeface="ＭＳ Ｐゴシック" charset="-128"/>
              </a:rPr>
              <a:t>2. </a:t>
            </a:r>
            <a:r>
              <a:rPr lang="en-GB" altLang="fr-FR" sz="3000" b="1" dirty="0" err="1">
                <a:ea typeface="ＭＳ Ｐゴシック" charset="-128"/>
              </a:rPr>
              <a:t>L’émergence</a:t>
            </a:r>
            <a:r>
              <a:rPr lang="en-GB" altLang="fr-FR" sz="3000" b="1" dirty="0">
                <a:ea typeface="ＭＳ Ｐゴシック" charset="-128"/>
              </a:rPr>
              <a:t> de </a:t>
            </a:r>
            <a:r>
              <a:rPr lang="en-GB" altLang="fr-FR" sz="3000" b="1" dirty="0" err="1">
                <a:ea typeface="ＭＳ Ｐゴシック" charset="-128"/>
              </a:rPr>
              <a:t>nouvelles</a:t>
            </a:r>
            <a:r>
              <a:rPr lang="en-GB" altLang="fr-FR" sz="3000" b="1" dirty="0">
                <a:ea typeface="ＭＳ Ｐゴシック" charset="-128"/>
              </a:rPr>
              <a:t> </a:t>
            </a:r>
            <a:r>
              <a:rPr lang="en-GB" altLang="fr-FR" sz="3000" b="1" dirty="0" err="1">
                <a:ea typeface="ＭＳ Ｐゴシック" charset="-128"/>
              </a:rPr>
              <a:t>régions</a:t>
            </a:r>
            <a:r>
              <a:rPr lang="en-GB" altLang="fr-FR" sz="3000" b="1" dirty="0">
                <a:ea typeface="ＭＳ Ｐゴシック" charset="-128"/>
              </a:rPr>
              <a:t> </a:t>
            </a:r>
            <a:r>
              <a:rPr lang="en-GB" altLang="fr-FR" sz="3000" b="1" dirty="0" err="1">
                <a:ea typeface="ＭＳ Ｐゴシック" charset="-128"/>
              </a:rPr>
              <a:t>vitivinicoles</a:t>
            </a:r>
            <a:r>
              <a:rPr lang="en-GB" altLang="fr-FR" sz="3000" b="1" dirty="0">
                <a:ea typeface="ＭＳ Ｐゴシック" charset="-128"/>
              </a:rPr>
              <a:t> </a:t>
            </a:r>
          </a:p>
          <a:p>
            <a:pPr algn="just" eaLnBrk="1" hangingPunct="1">
              <a:lnSpc>
                <a:spcPct val="90000"/>
              </a:lnSpc>
              <a:spcBef>
                <a:spcPts val="800"/>
              </a:spcBef>
              <a:buFont typeface="Arial" charset="0"/>
              <a:buChar char="•"/>
            </a:pP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8</a:t>
            </a:fld>
            <a:endParaRPr lang="en-GB" altLang="fr-FR" sz="1200">
              <a:solidFill>
                <a:srgbClr val="3F3F3F"/>
              </a:solidFill>
              <a:latin typeface="Calibri" charset="0"/>
            </a:endParaRPr>
          </a:p>
        </p:txBody>
      </p:sp>
    </p:spTree>
    <p:extLst>
      <p:ext uri="{BB962C8B-B14F-4D97-AF65-F5344CB8AC3E}">
        <p14:creationId xmlns:p14="http://schemas.microsoft.com/office/powerpoint/2010/main" val="368357194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260651"/>
            <a:ext cx="9143999" cy="1007939"/>
          </a:xfrm>
        </p:spPr>
        <p:txBody>
          <a:bodyPr lIns="89973" tIns="46785" rIns="89973" bIns="46785" anchor="b"/>
          <a:lstStyle/>
          <a:p>
            <a:pPr algn="ctr" eaLnBrk="1" fontAlgn="auto" hangingPunct="1">
              <a:lnSpc>
                <a:spcPct val="98000"/>
              </a:lnSpc>
              <a:spcAft>
                <a:spcPts val="0"/>
              </a:spcAft>
              <a:tabLst>
                <a:tab pos="0" algn="l"/>
                <a:tab pos="447535" algn="l"/>
                <a:tab pos="896659" algn="l"/>
                <a:tab pos="1345782" algn="l"/>
                <a:tab pos="1794905" algn="l"/>
                <a:tab pos="2244028" algn="l"/>
                <a:tab pos="2693150" algn="l"/>
                <a:tab pos="3142272" algn="l"/>
                <a:tab pos="3591396" algn="l"/>
                <a:tab pos="4040518" algn="l"/>
                <a:tab pos="4489642" algn="l"/>
                <a:tab pos="4938764" algn="l"/>
                <a:tab pos="5387886" algn="l"/>
                <a:tab pos="5837010" algn="l"/>
                <a:tab pos="6286132" algn="l"/>
                <a:tab pos="6735255" algn="l"/>
                <a:tab pos="7184378" algn="l"/>
                <a:tab pos="7633500" algn="l"/>
                <a:tab pos="8082624" algn="l"/>
                <a:tab pos="8531746" algn="l"/>
                <a:tab pos="8980869" algn="l"/>
              </a:tabLst>
              <a:defRPr/>
            </a:pPr>
            <a:r>
              <a:rPr lang="en-GB" sz="2700" dirty="0">
                <a:solidFill>
                  <a:schemeClr val="accent1">
                    <a:satMod val="150000"/>
                  </a:schemeClr>
                </a:solidFill>
              </a:rPr>
              <a:t>II. LA MUTATION DE LA FINALITE DES AO</a:t>
            </a:r>
            <a:br>
              <a:rPr lang="en-GB" sz="2700" dirty="0">
                <a:solidFill>
                  <a:schemeClr val="accent1">
                    <a:satMod val="150000"/>
                  </a:schemeClr>
                </a:solidFill>
              </a:rPr>
            </a:br>
            <a:r>
              <a:rPr lang="en-GB" sz="2700" dirty="0">
                <a:solidFill>
                  <a:schemeClr val="accent1">
                    <a:satMod val="150000"/>
                  </a:schemeClr>
                </a:solidFill>
              </a:rPr>
              <a:t>B. </a:t>
            </a:r>
            <a:r>
              <a:rPr lang="en-GB" sz="2700" dirty="0" err="1">
                <a:solidFill>
                  <a:schemeClr val="accent1">
                    <a:satMod val="150000"/>
                  </a:schemeClr>
                </a:solidFill>
              </a:rPr>
              <a:t>L’instrumentalisation</a:t>
            </a:r>
            <a:r>
              <a:rPr lang="en-GB" sz="2700" dirty="0">
                <a:solidFill>
                  <a:schemeClr val="accent1">
                    <a:satMod val="150000"/>
                  </a:schemeClr>
                </a:solidFill>
              </a:rPr>
              <a:t> du cahier des charges</a:t>
            </a:r>
            <a:endParaRPr lang="en-GB" sz="2400" dirty="0">
              <a:solidFill>
                <a:schemeClr val="accent1">
                  <a:satMod val="150000"/>
                </a:schemeClr>
              </a:solidFill>
              <a:ea typeface="+mj-ea"/>
              <a:cs typeface="+mj-cs"/>
            </a:endParaRPr>
          </a:p>
        </p:txBody>
      </p:sp>
      <p:sp>
        <p:nvSpPr>
          <p:cNvPr id="39938" name="Rectangle 2"/>
          <p:cNvSpPr>
            <a:spLocks noGrp="1" noChangeArrowheads="1"/>
          </p:cNvSpPr>
          <p:nvPr>
            <p:ph idx="1"/>
          </p:nvPr>
        </p:nvSpPr>
        <p:spPr>
          <a:xfrm>
            <a:off x="468313" y="2133600"/>
            <a:ext cx="8207375" cy="4114800"/>
          </a:xfrm>
        </p:spPr>
        <p:txBody>
          <a:bodyPr lIns="89973" tIns="46785" rIns="89973" bIns="46785"/>
          <a:lstStyle/>
          <a:p>
            <a:pPr marL="119062" indent="0" algn="just" eaLnBrk="1" hangingPunct="1">
              <a:lnSpc>
                <a:spcPct val="90000"/>
              </a:lnSpc>
              <a:spcBef>
                <a:spcPts val="800"/>
              </a:spcBef>
              <a:buNone/>
            </a:pPr>
            <a:r>
              <a:rPr lang="en-GB" altLang="fr-FR" sz="3000" b="1" dirty="0">
                <a:ea typeface="ＭＳ Ｐゴシック" charset="-128"/>
              </a:rPr>
              <a:t>1. Le cahier des charges, </a:t>
            </a:r>
            <a:r>
              <a:rPr lang="en-GB" altLang="fr-FR" sz="3000" b="1" dirty="0" err="1">
                <a:ea typeface="ＭＳ Ｐゴシック" charset="-128"/>
              </a:rPr>
              <a:t>mobilisé</a:t>
            </a:r>
            <a:r>
              <a:rPr lang="en-GB" altLang="fr-FR" sz="3000" b="1" dirty="0">
                <a:ea typeface="ＭＳ Ｐゴシック" charset="-128"/>
              </a:rPr>
              <a:t> pour </a:t>
            </a:r>
            <a:r>
              <a:rPr lang="en-GB" altLang="fr-FR" sz="3000" b="1" dirty="0" err="1">
                <a:ea typeface="ＭＳ Ｐゴシック" charset="-128"/>
              </a:rPr>
              <a:t>freiner</a:t>
            </a:r>
            <a:r>
              <a:rPr lang="en-GB" altLang="fr-FR" sz="3000" b="1" dirty="0">
                <a:ea typeface="ＭＳ Ｐゴシック" charset="-128"/>
              </a:rPr>
              <a:t> le </a:t>
            </a:r>
            <a:r>
              <a:rPr lang="en-GB" altLang="fr-FR" sz="3000" b="1" dirty="0" err="1">
                <a:ea typeface="ＭＳ Ｐゴシック" charset="-128"/>
              </a:rPr>
              <a:t>changement</a:t>
            </a:r>
            <a:r>
              <a:rPr lang="en-GB" altLang="fr-FR" sz="3000" b="1" dirty="0">
                <a:ea typeface="ＭＳ Ｐゴシック" charset="-128"/>
              </a:rPr>
              <a:t> </a:t>
            </a:r>
            <a:r>
              <a:rPr lang="en-GB" altLang="fr-FR" sz="3000" b="1" dirty="0" err="1">
                <a:ea typeface="ＭＳ Ｐゴシック" charset="-128"/>
              </a:rPr>
              <a:t>climatique</a:t>
            </a:r>
            <a:endParaRPr lang="en-GB" altLang="fr-FR" sz="3000" b="1" dirty="0">
              <a:ea typeface="ＭＳ Ｐゴシック" charset="-128"/>
            </a:endParaRPr>
          </a:p>
          <a:p>
            <a:pPr marL="119062" indent="0" algn="just" eaLnBrk="1" hangingPunct="1">
              <a:lnSpc>
                <a:spcPct val="90000"/>
              </a:lnSpc>
              <a:spcBef>
                <a:spcPts val="800"/>
              </a:spcBef>
              <a:buNone/>
            </a:pPr>
            <a:endParaRPr lang="en-GB" altLang="fr-FR" sz="3000" dirty="0">
              <a:ea typeface="ＭＳ Ｐゴシック" charset="-128"/>
            </a:endParaRPr>
          </a:p>
          <a:p>
            <a:pPr algn="just" eaLnBrk="1" hangingPunct="1">
              <a:lnSpc>
                <a:spcPct val="90000"/>
              </a:lnSpc>
              <a:spcBef>
                <a:spcPts val="800"/>
              </a:spcBef>
              <a:buFont typeface="Arial" charset="0"/>
              <a:buChar char="•"/>
            </a:pPr>
            <a:r>
              <a:rPr lang="en-GB" altLang="fr-FR" sz="3000" dirty="0">
                <a:ea typeface="ＭＳ Ｐゴシック" charset="-128"/>
              </a:rPr>
              <a:t>La </a:t>
            </a:r>
            <a:r>
              <a:rPr lang="en-GB" altLang="fr-FR" sz="3000" dirty="0" err="1">
                <a:ea typeface="ＭＳ Ｐゴシック" charset="-128"/>
              </a:rPr>
              <a:t>conditionnalité</a:t>
            </a:r>
            <a:r>
              <a:rPr lang="en-GB" altLang="fr-FR" sz="3000" dirty="0">
                <a:ea typeface="ＭＳ Ｐゴシック" charset="-128"/>
              </a:rPr>
              <a:t> de </a:t>
            </a:r>
            <a:r>
              <a:rPr lang="en-GB" altLang="fr-FR" sz="3000" dirty="0" err="1">
                <a:ea typeface="ＭＳ Ｐゴシック" charset="-128"/>
              </a:rPr>
              <a:t>développpement</a:t>
            </a:r>
            <a:r>
              <a:rPr lang="en-GB" altLang="fr-FR" sz="3000" dirty="0">
                <a:ea typeface="ＭＳ Ｐゴシック" charset="-128"/>
              </a:rPr>
              <a:t> durable</a:t>
            </a:r>
          </a:p>
          <a:p>
            <a:pPr algn="just" eaLnBrk="1" hangingPunct="1">
              <a:lnSpc>
                <a:spcPct val="90000"/>
              </a:lnSpc>
              <a:spcBef>
                <a:spcPts val="800"/>
              </a:spcBef>
              <a:buFont typeface="Arial" charset="0"/>
              <a:buChar char="•"/>
            </a:pPr>
            <a:r>
              <a:rPr lang="en-GB" altLang="fr-FR" sz="3000" dirty="0" err="1">
                <a:ea typeface="ＭＳ Ｐゴシック" charset="-128"/>
              </a:rPr>
              <a:t>L’empreinte</a:t>
            </a:r>
            <a:r>
              <a:rPr lang="en-GB" altLang="fr-FR" sz="3000" dirty="0">
                <a:ea typeface="ＭＳ Ｐゴシック" charset="-128"/>
              </a:rPr>
              <a:t> </a:t>
            </a:r>
            <a:r>
              <a:rPr lang="en-GB" altLang="fr-FR" sz="3000" dirty="0" err="1">
                <a:ea typeface="ＭＳ Ｐゴシック" charset="-128"/>
              </a:rPr>
              <a:t>carbonne</a:t>
            </a:r>
            <a:r>
              <a:rPr lang="en-GB" altLang="fr-FR" sz="3000" dirty="0">
                <a:ea typeface="ＭＳ Ｐゴシック" charset="-128"/>
              </a:rPr>
              <a:t> (ex. </a:t>
            </a:r>
            <a:r>
              <a:rPr lang="en-GB" altLang="fr-FR" sz="3000" dirty="0" err="1">
                <a:ea typeface="ＭＳ Ｐゴシック" charset="-128"/>
              </a:rPr>
              <a:t>bouteilles</a:t>
            </a:r>
            <a:r>
              <a:rPr lang="en-GB" altLang="fr-FR" sz="3000" dirty="0">
                <a:ea typeface="ＭＳ Ｐゴシック" charset="-128"/>
              </a:rPr>
              <a:t>)</a:t>
            </a:r>
          </a:p>
          <a:p>
            <a:pPr algn="just" eaLnBrk="1" hangingPunct="1">
              <a:lnSpc>
                <a:spcPct val="90000"/>
              </a:lnSpc>
              <a:spcBef>
                <a:spcPts val="800"/>
              </a:spcBef>
              <a:buFont typeface="Arial" charset="0"/>
              <a:buChar char="•"/>
            </a:pPr>
            <a:r>
              <a:rPr lang="en-GB" altLang="fr-FR" sz="3000" dirty="0">
                <a:ea typeface="ＭＳ Ｐゴシック" charset="-128"/>
              </a:rPr>
              <a:t>…</a:t>
            </a:r>
          </a:p>
          <a:p>
            <a:pPr algn="just" eaLnBrk="1" hangingPunct="1">
              <a:lnSpc>
                <a:spcPct val="90000"/>
              </a:lnSpc>
              <a:spcBef>
                <a:spcPts val="800"/>
              </a:spcBef>
              <a:buFont typeface="Arial" charset="0"/>
              <a:buChar char="•"/>
            </a:pPr>
            <a:endParaRPr lang="en-GB" altLang="fr-FR" sz="3000" dirty="0">
              <a:ea typeface="ＭＳ Ｐゴシック" charset="-128"/>
            </a:endParaRPr>
          </a:p>
          <a:p>
            <a:pPr marL="119062" indent="0" algn="just" eaLnBrk="1" hangingPunct="1">
              <a:lnSpc>
                <a:spcPct val="90000"/>
              </a:lnSpc>
              <a:spcBef>
                <a:spcPts val="800"/>
              </a:spcBef>
              <a:buNone/>
            </a:pPr>
            <a:endParaRPr lang="en-GB" altLang="fr-FR" sz="3000" dirty="0">
              <a:ea typeface="ＭＳ Ｐゴシック" charset="-128"/>
            </a:endParaRPr>
          </a:p>
          <a:p>
            <a:pPr algn="just" eaLnBrk="1" hangingPunct="1">
              <a:lnSpc>
                <a:spcPct val="90000"/>
              </a:lnSpc>
              <a:spcBef>
                <a:spcPts val="800"/>
              </a:spcBef>
              <a:buFont typeface="Arial" charset="0"/>
              <a:buChar char="•"/>
            </a:pPr>
            <a:endParaRPr lang="en-GB" altLang="fr-FR" dirty="0">
              <a:ea typeface="ＭＳ Ｐゴシック" charset="-128"/>
            </a:endParaRPr>
          </a:p>
          <a:p>
            <a:pPr marL="457200" lvl="1" indent="0" algn="just" eaLnBrk="1" hangingPunct="1">
              <a:lnSpc>
                <a:spcPct val="90000"/>
              </a:lnSpc>
              <a:spcBef>
                <a:spcPts val="800"/>
              </a:spcBef>
              <a:buNone/>
            </a:pPr>
            <a:endParaRPr lang="en-GB" altLang="fr-FR" dirty="0">
              <a:ea typeface="ＭＳ Ｐゴシック" charset="-128"/>
            </a:endParaRPr>
          </a:p>
          <a:p>
            <a:pPr eaLnBrk="1" hangingPunct="1">
              <a:lnSpc>
                <a:spcPct val="78000"/>
              </a:lnSpc>
              <a:spcBef>
                <a:spcPts val="600"/>
              </a:spcBef>
            </a:pPr>
            <a:endParaRPr lang="en-GB" altLang="fr-FR" sz="2400" dirty="0">
              <a:ea typeface="ＭＳ Ｐゴシック" charset="-128"/>
            </a:endParaRPr>
          </a:p>
        </p:txBody>
      </p:sp>
      <p:sp>
        <p:nvSpPr>
          <p:cNvPr id="7" name="Footer Placeholder 2"/>
          <p:cNvSpPr>
            <a:spLocks noGrp="1"/>
          </p:cNvSpPr>
          <p:nvPr>
            <p:ph type="ftr" sz="quarter" idx="11"/>
          </p:nvPr>
        </p:nvSpPr>
        <p:spPr bwMode="auto">
          <a:xfrm>
            <a:off x="1908175" y="6381750"/>
            <a:ext cx="5507038" cy="274638"/>
          </a:xfrm>
          <a:ln>
            <a:miter lim="800000"/>
            <a:headEnd/>
            <a:tailEnd/>
          </a:ln>
        </p:spPr>
        <p:txBody>
          <a:bodyPr lIns="45706" rIns="45706"/>
          <a:lstStyle/>
          <a:p>
            <a:pPr algn="ctr">
              <a:defRPr/>
            </a:pPr>
            <a:endParaRPr lang="fr-FR"/>
          </a:p>
        </p:txBody>
      </p:sp>
      <p:sp>
        <p:nvSpPr>
          <p:cNvPr id="3994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accent1"/>
              </a:buClr>
              <a:buSzPct val="80000"/>
              <a:buFont typeface="Wingdings 2" charset="2"/>
              <a:buChar char=""/>
              <a:defRPr sz="3200">
                <a:solidFill>
                  <a:schemeClr val="tx1"/>
                </a:solidFill>
                <a:latin typeface="Corbel" charset="0"/>
                <a:ea typeface="ＭＳ Ｐゴシック" charset="-128"/>
              </a:defRPr>
            </a:lvl1pPr>
            <a:lvl2pPr marL="742950" indent="-285750">
              <a:spcBef>
                <a:spcPct val="20000"/>
              </a:spcBef>
              <a:buClr>
                <a:schemeClr val="accent2"/>
              </a:buClr>
              <a:buSzPct val="90000"/>
              <a:buFont typeface="Wingdings" charset="2"/>
              <a:buChar char=""/>
              <a:defRPr sz="2800">
                <a:solidFill>
                  <a:schemeClr val="tx1"/>
                </a:solidFill>
                <a:latin typeface="Corbel" charset="0"/>
                <a:ea typeface="ＭＳ Ｐゴシック" charset="-128"/>
              </a:defRPr>
            </a:lvl2pPr>
            <a:lvl3pPr marL="1143000" indent="-228600">
              <a:spcBef>
                <a:spcPct val="20000"/>
              </a:spcBef>
              <a:buClr>
                <a:srgbClr val="E66C7D"/>
              </a:buClr>
              <a:buFont typeface="Arial" charset="0"/>
              <a:buChar char="▪"/>
              <a:defRPr sz="2400">
                <a:solidFill>
                  <a:schemeClr val="tx1"/>
                </a:solidFill>
                <a:latin typeface="Corbel" charset="0"/>
                <a:ea typeface="ＭＳ Ｐゴシック" charset="-128"/>
              </a:defRPr>
            </a:lvl3pPr>
            <a:lvl4pPr marL="1600200" indent="-228600">
              <a:spcBef>
                <a:spcPct val="20000"/>
              </a:spcBef>
              <a:buClr>
                <a:srgbClr val="6BB76D"/>
              </a:buClr>
              <a:buFont typeface="Arial" charset="0"/>
              <a:buChar char="▪"/>
              <a:defRPr sz="2000">
                <a:solidFill>
                  <a:schemeClr val="tx1"/>
                </a:solidFill>
                <a:latin typeface="Corbel" charset="0"/>
                <a:ea typeface="ＭＳ Ｐゴシック" charset="-128"/>
              </a:defRPr>
            </a:lvl4pPr>
            <a:lvl5pPr marL="2057400" indent="-228600">
              <a:spcBef>
                <a:spcPct val="20000"/>
              </a:spcBef>
              <a:buClr>
                <a:srgbClr val="E88651"/>
              </a:buClr>
              <a:buFont typeface="Wingdings 3" charset="2"/>
              <a:buChar char=""/>
              <a:defRPr sz="2000">
                <a:solidFill>
                  <a:schemeClr val="tx1"/>
                </a:solidFill>
                <a:latin typeface="Corbel" charset="0"/>
                <a:ea typeface="ＭＳ Ｐゴシック" charset="-128"/>
              </a:defRPr>
            </a:lvl5pPr>
            <a:lvl6pPr marL="25146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6pPr>
            <a:lvl7pPr marL="29718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7pPr>
            <a:lvl8pPr marL="34290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8pPr>
            <a:lvl9pPr marL="3886200" indent="-228600" defTabSz="449263" eaLnBrk="0" fontAlgn="base" hangingPunct="0">
              <a:spcBef>
                <a:spcPct val="20000"/>
              </a:spcBef>
              <a:spcAft>
                <a:spcPct val="0"/>
              </a:spcAft>
              <a:buClr>
                <a:srgbClr val="E88651"/>
              </a:buClr>
              <a:buFont typeface="Wingdings 3" charset="2"/>
              <a:buChar char=""/>
              <a:defRPr sz="2000">
                <a:solidFill>
                  <a:schemeClr val="tx1"/>
                </a:solidFill>
                <a:latin typeface="Corbel" charset="0"/>
                <a:ea typeface="ＭＳ Ｐゴシック" charset="-128"/>
              </a:defRPr>
            </a:lvl9pPr>
          </a:lstStyle>
          <a:p>
            <a:pPr>
              <a:buClr>
                <a:srgbClr val="000000"/>
              </a:buClr>
              <a:buSzPct val="100000"/>
              <a:buFont typeface="Calibri" charset="0"/>
              <a:buNone/>
            </a:pPr>
            <a:fld id="{03D1FA6C-9B1D-5444-8852-6EB00629B729}" type="slidenum">
              <a:rPr lang="en-GB" altLang="fr-FR" sz="1200">
                <a:solidFill>
                  <a:srgbClr val="3F3F3F"/>
                </a:solidFill>
                <a:latin typeface="Calibri" charset="0"/>
              </a:rPr>
              <a:pPr>
                <a:buClr>
                  <a:srgbClr val="000000"/>
                </a:buClr>
                <a:buSzPct val="100000"/>
                <a:buFont typeface="Calibri" charset="0"/>
                <a:buNone/>
              </a:pPr>
              <a:t>9</a:t>
            </a:fld>
            <a:endParaRPr lang="en-GB" altLang="fr-FR" sz="1200">
              <a:solidFill>
                <a:srgbClr val="3F3F3F"/>
              </a:solidFill>
              <a:latin typeface="Calibri" charset="0"/>
            </a:endParaRPr>
          </a:p>
        </p:txBody>
      </p:sp>
    </p:spTree>
    <p:extLst>
      <p:ext uri="{BB962C8B-B14F-4D97-AF65-F5344CB8AC3E}">
        <p14:creationId xmlns:p14="http://schemas.microsoft.com/office/powerpoint/2010/main" val="2148745771"/>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Module</Template>
  <TotalTime>5705</TotalTime>
  <Words>478</Words>
  <Application>Microsoft Macintosh PowerPoint</Application>
  <PresentationFormat>Affichage à l'écran (4:3)</PresentationFormat>
  <Paragraphs>93</Paragraphs>
  <Slides>11</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Corbel</vt:lpstr>
      <vt:lpstr>Times New Roman</vt:lpstr>
      <vt:lpstr>Wingdings</vt:lpstr>
      <vt:lpstr>Wingdings 2</vt:lpstr>
      <vt:lpstr>Wingdings 3</vt:lpstr>
      <vt:lpstr>Module</vt:lpstr>
      <vt:lpstr>LES APPELLATIONS D’ORIGINE A L’ÉPREUVE DU CHANGEMENT CLIMATIQUE Un défi juridique pour la filière vitivinicole européenne   Théodore Georgopoulos  Professeur de droit (Université de Reims) Président de l’Institut Georges Chappaz de la Vigne et du Vin en Champagne Président de l’Association Internationale des Juristes du Vin (AIDV) Directeur général de la Fédération Hellénique des Vins</vt:lpstr>
      <vt:lpstr>Le problème</vt:lpstr>
      <vt:lpstr>SOMMAIRE</vt:lpstr>
      <vt:lpstr>I. L’ADAPTATION DES AO À LA NOUVELLE DONNE A. Les moyens mobilisés</vt:lpstr>
      <vt:lpstr>I. L’ADAPTATION DES AO À LA NOUVELLE DONNE A. Des moyens mobilisés</vt:lpstr>
      <vt:lpstr>I. L’ADAPTATION DES AO À LA NOUVELLE DONNE B. Les méfaits de l’adaptation</vt:lpstr>
      <vt:lpstr>I. L’ADAPTATION DES AO À LA NOUVELLE DONNE B. Les méfaits de l’adaptation</vt:lpstr>
      <vt:lpstr>II. LA MUTATION DE LA FINALITE DES AO A. De la typicité  défendue à l’évolution légitimée</vt:lpstr>
      <vt:lpstr>II. LA MUTATION DE LA FINALITE DES AO B. L’instrumentalisation du cahier des charges</vt:lpstr>
      <vt:lpstr>II. LA MUTATION DE LA FINALITE DES AO B. L’instrumentalisation du cahier des charges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GEORGOPOULOS</dc:creator>
  <cp:lastModifiedBy>THEODORE GEORGOPOULOS</cp:lastModifiedBy>
  <cp:revision>150</cp:revision>
  <dcterms:created xsi:type="dcterms:W3CDTF">2010-06-08T12:59:27Z</dcterms:created>
  <dcterms:modified xsi:type="dcterms:W3CDTF">2022-11-29T08:20:02Z</dcterms:modified>
</cp:coreProperties>
</file>