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84" r:id="rId2"/>
    <p:sldId id="275" r:id="rId3"/>
    <p:sldId id="277" r:id="rId4"/>
    <p:sldId id="276" r:id="rId5"/>
    <p:sldId id="292" r:id="rId6"/>
    <p:sldId id="272" r:id="rId7"/>
    <p:sldId id="273" r:id="rId8"/>
    <p:sldId id="278" r:id="rId9"/>
    <p:sldId id="258" r:id="rId10"/>
    <p:sldId id="257" r:id="rId11"/>
    <p:sldId id="281" r:id="rId12"/>
    <p:sldId id="283" r:id="rId13"/>
    <p:sldId id="259" r:id="rId14"/>
    <p:sldId id="282" r:id="rId15"/>
    <p:sldId id="261" r:id="rId16"/>
    <p:sldId id="260" r:id="rId17"/>
    <p:sldId id="285" r:id="rId18"/>
    <p:sldId id="286" r:id="rId19"/>
    <p:sldId id="263" r:id="rId20"/>
    <p:sldId id="288" r:id="rId21"/>
    <p:sldId id="264" r:id="rId22"/>
    <p:sldId id="291" r:id="rId23"/>
    <p:sldId id="287" r:id="rId24"/>
    <p:sldId id="293" r:id="rId25"/>
    <p:sldId id="289" r:id="rId26"/>
    <p:sldId id="290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3" autoAdjust="0"/>
    <p:restoredTop sz="94660"/>
  </p:normalViewPr>
  <p:slideViewPr>
    <p:cSldViewPr snapToGrid="0">
      <p:cViewPr varScale="1">
        <p:scale>
          <a:sx n="77" d="100"/>
          <a:sy n="77" d="100"/>
        </p:scale>
        <p:origin x="4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4AB393-81B6-4F61-ACAD-CB2973A55452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6D3D53-9CA7-445B-8762-7401F4C651BC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 err="1"/>
            <a:t>Sécheresse</a:t>
          </a:r>
          <a:endParaRPr lang="en-US" dirty="0"/>
        </a:p>
      </dgm:t>
    </dgm:pt>
    <dgm:pt modelId="{DB9A20DE-CE87-4F1F-8FE3-79C987694F5E}" type="parTrans" cxnId="{894FC9F1-564B-46BE-8315-679F2C9E0ECA}">
      <dgm:prSet/>
      <dgm:spPr/>
      <dgm:t>
        <a:bodyPr/>
        <a:lstStyle/>
        <a:p>
          <a:endParaRPr lang="en-US"/>
        </a:p>
      </dgm:t>
    </dgm:pt>
    <dgm:pt modelId="{90A6D9A8-BFBE-46BF-B861-18FB40561562}" type="sibTrans" cxnId="{894FC9F1-564B-46BE-8315-679F2C9E0ECA}">
      <dgm:prSet/>
      <dgm:spPr/>
      <dgm:t>
        <a:bodyPr/>
        <a:lstStyle/>
        <a:p>
          <a:endParaRPr lang="en-US"/>
        </a:p>
      </dgm:t>
    </dgm:pt>
    <dgm:pt modelId="{395AC0B5-5609-4E45-818B-F665D95B8453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Raisins brûlées</a:t>
          </a:r>
          <a:endParaRPr lang="en-US" dirty="0"/>
        </a:p>
      </dgm:t>
    </dgm:pt>
    <dgm:pt modelId="{E2070717-F40E-43A1-92A7-560CE72B06BC}" type="parTrans" cxnId="{C99A22DE-E67A-4840-B126-89084AEFD967}">
      <dgm:prSet/>
      <dgm:spPr/>
      <dgm:t>
        <a:bodyPr/>
        <a:lstStyle/>
        <a:p>
          <a:endParaRPr lang="en-US"/>
        </a:p>
      </dgm:t>
    </dgm:pt>
    <dgm:pt modelId="{E0C851BB-1FA7-48E6-AF4D-5F2D0DF701CB}" type="sibTrans" cxnId="{C99A22DE-E67A-4840-B126-89084AEFD967}">
      <dgm:prSet/>
      <dgm:spPr/>
      <dgm:t>
        <a:bodyPr/>
        <a:lstStyle/>
        <a:p>
          <a:endParaRPr lang="en-US"/>
        </a:p>
      </dgm:t>
    </dgm:pt>
    <dgm:pt modelId="{8F5FF8EC-EC2F-4A94-B328-61DCFC8A93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Pathogènes</a:t>
          </a:r>
          <a:endParaRPr lang="en-US" dirty="0"/>
        </a:p>
      </dgm:t>
    </dgm:pt>
    <dgm:pt modelId="{5CC8DB1F-6AEB-4A96-B76E-B46BAEA1A37A}" type="parTrans" cxnId="{29D2A92A-25D6-48F7-BC23-8AC7AB5911C9}">
      <dgm:prSet/>
      <dgm:spPr/>
      <dgm:t>
        <a:bodyPr/>
        <a:lstStyle/>
        <a:p>
          <a:endParaRPr lang="en-US"/>
        </a:p>
      </dgm:t>
    </dgm:pt>
    <dgm:pt modelId="{664CD3D0-C451-4F3E-BEE7-C82A0E4078C2}" type="sibTrans" cxnId="{29D2A92A-25D6-48F7-BC23-8AC7AB5911C9}">
      <dgm:prSet/>
      <dgm:spPr/>
      <dgm:t>
        <a:bodyPr/>
        <a:lstStyle/>
        <a:p>
          <a:endParaRPr lang="en-US"/>
        </a:p>
      </dgm:t>
    </dgm:pt>
    <dgm:pt modelId="{DA293C52-1A0F-4C6D-89C0-EB9F0FCE98E2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vitalité du sol</a:t>
          </a:r>
          <a:endParaRPr lang="en-US" dirty="0"/>
        </a:p>
      </dgm:t>
    </dgm:pt>
    <dgm:pt modelId="{09BFB366-A9E5-4CAD-822F-17C9E3E3F015}" type="parTrans" cxnId="{9DA0E095-2726-4F8E-A7F4-7053CBB181E7}">
      <dgm:prSet/>
      <dgm:spPr/>
      <dgm:t>
        <a:bodyPr/>
        <a:lstStyle/>
        <a:p>
          <a:endParaRPr lang="en-US"/>
        </a:p>
      </dgm:t>
    </dgm:pt>
    <dgm:pt modelId="{23CDFE87-A9E1-48E0-8D7E-D5E109031564}" type="sibTrans" cxnId="{9DA0E095-2726-4F8E-A7F4-7053CBB181E7}">
      <dgm:prSet/>
      <dgm:spPr/>
      <dgm:t>
        <a:bodyPr/>
        <a:lstStyle/>
        <a:p>
          <a:endParaRPr lang="en-US"/>
        </a:p>
      </dgm:t>
    </dgm:pt>
    <dgm:pt modelId="{CD251479-26AC-4B87-A514-FC6ECED1C9B6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températures du sol élevées</a:t>
          </a:r>
          <a:endParaRPr lang="en-US" dirty="0"/>
        </a:p>
      </dgm:t>
    </dgm:pt>
    <dgm:pt modelId="{B452174C-4FF8-4C4C-9677-D409050CAD0F}" type="parTrans" cxnId="{776989AE-579C-4A48-A6C0-8ED59A429394}">
      <dgm:prSet/>
      <dgm:spPr/>
      <dgm:t>
        <a:bodyPr/>
        <a:lstStyle/>
        <a:p>
          <a:endParaRPr lang="en-US"/>
        </a:p>
      </dgm:t>
    </dgm:pt>
    <dgm:pt modelId="{EEE1EEE5-E4D7-45AB-B209-AC9BC8EBDC65}" type="sibTrans" cxnId="{776989AE-579C-4A48-A6C0-8ED59A429394}">
      <dgm:prSet/>
      <dgm:spPr/>
      <dgm:t>
        <a:bodyPr/>
        <a:lstStyle/>
        <a:p>
          <a:endParaRPr lang="en-US"/>
        </a:p>
      </dgm:t>
    </dgm:pt>
    <dgm:pt modelId="{B56C2D1B-FA52-4A8A-BC4D-CD4713B9DFB1}">
      <dgm:prSet/>
      <dgm:spPr/>
      <dgm:t>
        <a:bodyPr/>
        <a:lstStyle/>
        <a:p>
          <a:pPr>
            <a:lnSpc>
              <a:spcPct val="100000"/>
            </a:lnSpc>
          </a:pPr>
          <a:endParaRPr lang="it-IT"/>
        </a:p>
      </dgm:t>
    </dgm:pt>
    <dgm:pt modelId="{08F3EF47-DB78-4014-BDFC-930E367E561F}" type="parTrans" cxnId="{A97FE800-4374-4F7D-8C99-04F98889B519}">
      <dgm:prSet/>
      <dgm:spPr/>
      <dgm:t>
        <a:bodyPr/>
        <a:lstStyle/>
        <a:p>
          <a:endParaRPr lang="it-IT"/>
        </a:p>
      </dgm:t>
    </dgm:pt>
    <dgm:pt modelId="{44D19418-F759-4BB9-81BA-BEFD6B5A81D8}" type="sibTrans" cxnId="{A97FE800-4374-4F7D-8C99-04F98889B519}">
      <dgm:prSet/>
      <dgm:spPr/>
      <dgm:t>
        <a:bodyPr/>
        <a:lstStyle/>
        <a:p>
          <a:endParaRPr lang="it-IT"/>
        </a:p>
      </dgm:t>
    </dgm:pt>
    <dgm:pt modelId="{7D634330-A129-445F-82CE-41C3E15E454D}" type="pres">
      <dgm:prSet presAssocID="{824AB393-81B6-4F61-ACAD-CB2973A55452}" presName="root" presStyleCnt="0">
        <dgm:presLayoutVars>
          <dgm:dir/>
          <dgm:resizeHandles val="exact"/>
        </dgm:presLayoutVars>
      </dgm:prSet>
      <dgm:spPr/>
    </dgm:pt>
    <dgm:pt modelId="{AA6DB2AA-C4FE-4A39-A9A6-B13A3566A9A1}" type="pres">
      <dgm:prSet presAssocID="{2B6D3D53-9CA7-445B-8762-7401F4C651BC}" presName="compNode" presStyleCnt="0"/>
      <dgm:spPr/>
    </dgm:pt>
    <dgm:pt modelId="{C839C3CB-5BBF-4FB9-AA54-B42461956A87}" type="pres">
      <dgm:prSet presAssocID="{2B6D3D53-9CA7-445B-8762-7401F4C651B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cqua"/>
        </a:ext>
      </dgm:extLst>
    </dgm:pt>
    <dgm:pt modelId="{03284B31-494C-4A77-8A5F-55EF0B4AFF99}" type="pres">
      <dgm:prSet presAssocID="{2B6D3D53-9CA7-445B-8762-7401F4C651BC}" presName="spaceRect" presStyleCnt="0"/>
      <dgm:spPr/>
    </dgm:pt>
    <dgm:pt modelId="{869845DB-8436-45A4-9E6F-1DD262088133}" type="pres">
      <dgm:prSet presAssocID="{2B6D3D53-9CA7-445B-8762-7401F4C651BC}" presName="textRect" presStyleLbl="revTx" presStyleIdx="0" presStyleCnt="6">
        <dgm:presLayoutVars>
          <dgm:chMax val="1"/>
          <dgm:chPref val="1"/>
        </dgm:presLayoutVars>
      </dgm:prSet>
      <dgm:spPr/>
    </dgm:pt>
    <dgm:pt modelId="{C988C687-F789-4A0E-9A88-2FE2D66B2038}" type="pres">
      <dgm:prSet presAssocID="{90A6D9A8-BFBE-46BF-B861-18FB40561562}" presName="sibTrans" presStyleCnt="0"/>
      <dgm:spPr/>
    </dgm:pt>
    <dgm:pt modelId="{ED48EA31-A14F-4C8E-89D1-8AFED844E3B0}" type="pres">
      <dgm:prSet presAssocID="{395AC0B5-5609-4E45-818B-F665D95B8453}" presName="compNode" presStyleCnt="0"/>
      <dgm:spPr/>
    </dgm:pt>
    <dgm:pt modelId="{2D983B96-513F-4471-ADD6-0AC0623EE30F}" type="pres">
      <dgm:prSet presAssocID="{395AC0B5-5609-4E45-818B-F665D95B845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mensione (sole medio) con riempimento a tinta unita"/>
        </a:ext>
      </dgm:extLst>
    </dgm:pt>
    <dgm:pt modelId="{E747E717-7709-4B55-B3D4-644A6F93695E}" type="pres">
      <dgm:prSet presAssocID="{395AC0B5-5609-4E45-818B-F665D95B8453}" presName="spaceRect" presStyleCnt="0"/>
      <dgm:spPr/>
    </dgm:pt>
    <dgm:pt modelId="{CF67164B-209C-47F8-B197-5970DBA552A3}" type="pres">
      <dgm:prSet presAssocID="{395AC0B5-5609-4E45-818B-F665D95B8453}" presName="textRect" presStyleLbl="revTx" presStyleIdx="1" presStyleCnt="6">
        <dgm:presLayoutVars>
          <dgm:chMax val="1"/>
          <dgm:chPref val="1"/>
        </dgm:presLayoutVars>
      </dgm:prSet>
      <dgm:spPr/>
    </dgm:pt>
    <dgm:pt modelId="{BA10A202-32FD-4D9E-B19B-45EC87A13CC3}" type="pres">
      <dgm:prSet presAssocID="{E0C851BB-1FA7-48E6-AF4D-5F2D0DF701CB}" presName="sibTrans" presStyleCnt="0"/>
      <dgm:spPr/>
    </dgm:pt>
    <dgm:pt modelId="{BC603266-593E-497D-A6F9-8FA1527C4586}" type="pres">
      <dgm:prSet presAssocID="{8F5FF8EC-EC2F-4A94-B328-61DCFC8A933A}" presName="compNode" presStyleCnt="0"/>
      <dgm:spPr/>
    </dgm:pt>
    <dgm:pt modelId="{82147CC7-8718-44CC-8CC1-CFB4DEE2EEDC}" type="pres">
      <dgm:prSet presAssocID="{8F5FF8EC-EC2F-4A94-B328-61DCFC8A933A}" presName="iconRect" presStyleLbl="node1" presStyleIdx="2" presStyleCnt="6" custLinFactY="100000" custLinFactNeighborX="-18154" custLinFactNeighborY="18573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DD46FBB1-78D9-4125-AEAB-5B5F09DD908C}" type="pres">
      <dgm:prSet presAssocID="{8F5FF8EC-EC2F-4A94-B328-61DCFC8A933A}" presName="spaceRect" presStyleCnt="0"/>
      <dgm:spPr/>
    </dgm:pt>
    <dgm:pt modelId="{8704528D-2319-4E66-A063-DA12F87C8CBD}" type="pres">
      <dgm:prSet presAssocID="{8F5FF8EC-EC2F-4A94-B328-61DCFC8A933A}" presName="textRect" presStyleLbl="revTx" presStyleIdx="2" presStyleCnt="6" custLinFactY="120233" custLinFactNeighborX="-2388" custLinFactNeighborY="200000">
        <dgm:presLayoutVars>
          <dgm:chMax val="1"/>
          <dgm:chPref val="1"/>
        </dgm:presLayoutVars>
      </dgm:prSet>
      <dgm:spPr/>
    </dgm:pt>
    <dgm:pt modelId="{AF19E917-E818-4528-934E-C799DDD6FCB7}" type="pres">
      <dgm:prSet presAssocID="{664CD3D0-C451-4F3E-BEE7-C82A0E4078C2}" presName="sibTrans" presStyleCnt="0"/>
      <dgm:spPr/>
    </dgm:pt>
    <dgm:pt modelId="{6191BBE5-806D-4C50-9978-3FDA92B8CD36}" type="pres">
      <dgm:prSet presAssocID="{DA293C52-1A0F-4C6D-89C0-EB9F0FCE98E2}" presName="compNode" presStyleCnt="0"/>
      <dgm:spPr/>
    </dgm:pt>
    <dgm:pt modelId="{351870CF-5EC1-4801-A235-630316C463AD}" type="pres">
      <dgm:prSet presAssocID="{DA293C52-1A0F-4C6D-89C0-EB9F0FCE98E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anta"/>
        </a:ext>
      </dgm:extLst>
    </dgm:pt>
    <dgm:pt modelId="{EC94B32F-022F-48C0-B03E-9E4F62F21CA4}" type="pres">
      <dgm:prSet presAssocID="{DA293C52-1A0F-4C6D-89C0-EB9F0FCE98E2}" presName="spaceRect" presStyleCnt="0"/>
      <dgm:spPr/>
    </dgm:pt>
    <dgm:pt modelId="{3CBF582F-C046-4C36-BA10-1ED6A7098352}" type="pres">
      <dgm:prSet presAssocID="{DA293C52-1A0F-4C6D-89C0-EB9F0FCE98E2}" presName="textRect" presStyleLbl="revTx" presStyleIdx="3" presStyleCnt="6">
        <dgm:presLayoutVars>
          <dgm:chMax val="1"/>
          <dgm:chPref val="1"/>
        </dgm:presLayoutVars>
      </dgm:prSet>
      <dgm:spPr/>
    </dgm:pt>
    <dgm:pt modelId="{AEB3C101-1D2E-4439-9327-246A72BE5309}" type="pres">
      <dgm:prSet presAssocID="{23CDFE87-A9E1-48E0-8D7E-D5E109031564}" presName="sibTrans" presStyleCnt="0"/>
      <dgm:spPr/>
    </dgm:pt>
    <dgm:pt modelId="{C927E361-F218-4C6D-A10F-5FABEB219B2B}" type="pres">
      <dgm:prSet presAssocID="{CD251479-26AC-4B87-A514-FC6ECED1C9B6}" presName="compNode" presStyleCnt="0"/>
      <dgm:spPr/>
    </dgm:pt>
    <dgm:pt modelId="{C0138B50-A2E6-4B1A-9B9F-803E9CD99A48}" type="pres">
      <dgm:prSet presAssocID="{CD251479-26AC-4B87-A514-FC6ECED1C9B6}" presName="iconRect" presStyleLbl="node1" presStyleIdx="4" presStyleCnt="6" custLinFactX="100000" custLinFactY="-100000" custLinFactNeighborX="141430" custLinFactNeighborY="-166283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rmometro con riempimento a tinta unita"/>
        </a:ext>
      </dgm:extLst>
    </dgm:pt>
    <dgm:pt modelId="{9D8CBB56-B780-4812-AAC7-3F415A8B8436}" type="pres">
      <dgm:prSet presAssocID="{CD251479-26AC-4B87-A514-FC6ECED1C9B6}" presName="spaceRect" presStyleCnt="0"/>
      <dgm:spPr/>
    </dgm:pt>
    <dgm:pt modelId="{DFE89C7E-D552-4268-8B5A-B63F3F1C556C}" type="pres">
      <dgm:prSet presAssocID="{CD251479-26AC-4B87-A514-FC6ECED1C9B6}" presName="textRect" presStyleLbl="revTx" presStyleIdx="4" presStyleCnt="6" custLinFactX="12078" custLinFactY="-118748" custLinFactNeighborX="100000" custLinFactNeighborY="-200000">
        <dgm:presLayoutVars>
          <dgm:chMax val="1"/>
          <dgm:chPref val="1"/>
        </dgm:presLayoutVars>
      </dgm:prSet>
      <dgm:spPr/>
    </dgm:pt>
    <dgm:pt modelId="{93555CA5-4511-4C8C-AE99-3FE44C029C2F}" type="pres">
      <dgm:prSet presAssocID="{EEE1EEE5-E4D7-45AB-B209-AC9BC8EBDC65}" presName="sibTrans" presStyleCnt="0"/>
      <dgm:spPr/>
    </dgm:pt>
    <dgm:pt modelId="{2B5EF539-DBB0-4669-B817-92DF80AD3668}" type="pres">
      <dgm:prSet presAssocID="{B56C2D1B-FA52-4A8A-BC4D-CD4713B9DFB1}" presName="compNode" presStyleCnt="0"/>
      <dgm:spPr/>
    </dgm:pt>
    <dgm:pt modelId="{2FE3199B-7137-4B12-8B96-B7EE60D1D68D}" type="pres">
      <dgm:prSet presAssocID="{B56C2D1B-FA52-4A8A-BC4D-CD4713B9DFB1}" presName="iconRect" presStyleLbl="node1" presStyleIdx="5" presStyleCnt="6" custLinFactX="-100000" custLinFactNeighborX="-170047" custLinFactNeighborY="7639"/>
      <dgm:spPr>
        <a:blipFill>
          <a:blip xmlns:r="http://schemas.openxmlformats.org/officeDocument/2006/relationships" r:embed="rId1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B382D7A-90F4-472C-AD8B-7654AF38ED6B}" type="pres">
      <dgm:prSet presAssocID="{B56C2D1B-FA52-4A8A-BC4D-CD4713B9DFB1}" presName="spaceRect" presStyleCnt="0"/>
      <dgm:spPr/>
    </dgm:pt>
    <dgm:pt modelId="{CCCCE1A1-48D3-4BF4-9431-BFF91E9BF690}" type="pres">
      <dgm:prSet presAssocID="{B56C2D1B-FA52-4A8A-BC4D-CD4713B9DFB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A97FE800-4374-4F7D-8C99-04F98889B519}" srcId="{824AB393-81B6-4F61-ACAD-CB2973A55452}" destId="{B56C2D1B-FA52-4A8A-BC4D-CD4713B9DFB1}" srcOrd="5" destOrd="0" parTransId="{08F3EF47-DB78-4014-BDFC-930E367E561F}" sibTransId="{44D19418-F759-4BB9-81BA-BEFD6B5A81D8}"/>
    <dgm:cxn modelId="{B2776E14-C2B6-480C-A372-8EA084521E6F}" type="presOf" srcId="{CD251479-26AC-4B87-A514-FC6ECED1C9B6}" destId="{DFE89C7E-D552-4268-8B5A-B63F3F1C556C}" srcOrd="0" destOrd="0" presId="urn:microsoft.com/office/officeart/2018/2/layout/IconLabelList"/>
    <dgm:cxn modelId="{29D2A92A-25D6-48F7-BC23-8AC7AB5911C9}" srcId="{824AB393-81B6-4F61-ACAD-CB2973A55452}" destId="{8F5FF8EC-EC2F-4A94-B328-61DCFC8A933A}" srcOrd="2" destOrd="0" parTransId="{5CC8DB1F-6AEB-4A96-B76E-B46BAEA1A37A}" sibTransId="{664CD3D0-C451-4F3E-BEE7-C82A0E4078C2}"/>
    <dgm:cxn modelId="{1AC7413F-93B5-4D0D-B09A-09B116908B90}" type="presOf" srcId="{DA293C52-1A0F-4C6D-89C0-EB9F0FCE98E2}" destId="{3CBF582F-C046-4C36-BA10-1ED6A7098352}" srcOrd="0" destOrd="0" presId="urn:microsoft.com/office/officeart/2018/2/layout/IconLabelList"/>
    <dgm:cxn modelId="{13349C4B-42EC-4E8D-B139-E0FCAA3E7758}" type="presOf" srcId="{395AC0B5-5609-4E45-818B-F665D95B8453}" destId="{CF67164B-209C-47F8-B197-5970DBA552A3}" srcOrd="0" destOrd="0" presId="urn:microsoft.com/office/officeart/2018/2/layout/IconLabelList"/>
    <dgm:cxn modelId="{6B5E9B7D-B599-4723-978D-D39A5E5F69A8}" type="presOf" srcId="{B56C2D1B-FA52-4A8A-BC4D-CD4713B9DFB1}" destId="{CCCCE1A1-48D3-4BF4-9431-BFF91E9BF690}" srcOrd="0" destOrd="0" presId="urn:microsoft.com/office/officeart/2018/2/layout/IconLabelList"/>
    <dgm:cxn modelId="{9DA0E095-2726-4F8E-A7F4-7053CBB181E7}" srcId="{824AB393-81B6-4F61-ACAD-CB2973A55452}" destId="{DA293C52-1A0F-4C6D-89C0-EB9F0FCE98E2}" srcOrd="3" destOrd="0" parTransId="{09BFB366-A9E5-4CAD-822F-17C9E3E3F015}" sibTransId="{23CDFE87-A9E1-48E0-8D7E-D5E109031564}"/>
    <dgm:cxn modelId="{776989AE-579C-4A48-A6C0-8ED59A429394}" srcId="{824AB393-81B6-4F61-ACAD-CB2973A55452}" destId="{CD251479-26AC-4B87-A514-FC6ECED1C9B6}" srcOrd="4" destOrd="0" parTransId="{B452174C-4FF8-4C4C-9677-D409050CAD0F}" sibTransId="{EEE1EEE5-E4D7-45AB-B209-AC9BC8EBDC65}"/>
    <dgm:cxn modelId="{3AF826B8-4CA3-4492-B55B-FA3089C37F38}" type="presOf" srcId="{824AB393-81B6-4F61-ACAD-CB2973A55452}" destId="{7D634330-A129-445F-82CE-41C3E15E454D}" srcOrd="0" destOrd="0" presId="urn:microsoft.com/office/officeart/2018/2/layout/IconLabelList"/>
    <dgm:cxn modelId="{3656C1BD-2D42-498B-9052-4A3C47617032}" type="presOf" srcId="{2B6D3D53-9CA7-445B-8762-7401F4C651BC}" destId="{869845DB-8436-45A4-9E6F-1DD262088133}" srcOrd="0" destOrd="0" presId="urn:microsoft.com/office/officeart/2018/2/layout/IconLabelList"/>
    <dgm:cxn modelId="{C99A22DE-E67A-4840-B126-89084AEFD967}" srcId="{824AB393-81B6-4F61-ACAD-CB2973A55452}" destId="{395AC0B5-5609-4E45-818B-F665D95B8453}" srcOrd="1" destOrd="0" parTransId="{E2070717-F40E-43A1-92A7-560CE72B06BC}" sibTransId="{E0C851BB-1FA7-48E6-AF4D-5F2D0DF701CB}"/>
    <dgm:cxn modelId="{623F59F0-F82D-4918-A699-EA0B465D7CE6}" type="presOf" srcId="{8F5FF8EC-EC2F-4A94-B328-61DCFC8A933A}" destId="{8704528D-2319-4E66-A063-DA12F87C8CBD}" srcOrd="0" destOrd="0" presId="urn:microsoft.com/office/officeart/2018/2/layout/IconLabelList"/>
    <dgm:cxn modelId="{894FC9F1-564B-46BE-8315-679F2C9E0ECA}" srcId="{824AB393-81B6-4F61-ACAD-CB2973A55452}" destId="{2B6D3D53-9CA7-445B-8762-7401F4C651BC}" srcOrd="0" destOrd="0" parTransId="{DB9A20DE-CE87-4F1F-8FE3-79C987694F5E}" sibTransId="{90A6D9A8-BFBE-46BF-B861-18FB40561562}"/>
    <dgm:cxn modelId="{BFE32573-6330-421E-932C-069ACC395229}" type="presParOf" srcId="{7D634330-A129-445F-82CE-41C3E15E454D}" destId="{AA6DB2AA-C4FE-4A39-A9A6-B13A3566A9A1}" srcOrd="0" destOrd="0" presId="urn:microsoft.com/office/officeart/2018/2/layout/IconLabelList"/>
    <dgm:cxn modelId="{F165F9D9-7941-489F-8A0D-53955F37A998}" type="presParOf" srcId="{AA6DB2AA-C4FE-4A39-A9A6-B13A3566A9A1}" destId="{C839C3CB-5BBF-4FB9-AA54-B42461956A87}" srcOrd="0" destOrd="0" presId="urn:microsoft.com/office/officeart/2018/2/layout/IconLabelList"/>
    <dgm:cxn modelId="{F85C7EEA-B9E5-4BA0-AF51-E4CC3BDAED97}" type="presParOf" srcId="{AA6DB2AA-C4FE-4A39-A9A6-B13A3566A9A1}" destId="{03284B31-494C-4A77-8A5F-55EF0B4AFF99}" srcOrd="1" destOrd="0" presId="urn:microsoft.com/office/officeart/2018/2/layout/IconLabelList"/>
    <dgm:cxn modelId="{F19C195A-E9F4-42B0-8D0F-97F9CFC6BB6D}" type="presParOf" srcId="{AA6DB2AA-C4FE-4A39-A9A6-B13A3566A9A1}" destId="{869845DB-8436-45A4-9E6F-1DD262088133}" srcOrd="2" destOrd="0" presId="urn:microsoft.com/office/officeart/2018/2/layout/IconLabelList"/>
    <dgm:cxn modelId="{1CA225E2-5FBB-41FD-B83F-4279F883B11E}" type="presParOf" srcId="{7D634330-A129-445F-82CE-41C3E15E454D}" destId="{C988C687-F789-4A0E-9A88-2FE2D66B2038}" srcOrd="1" destOrd="0" presId="urn:microsoft.com/office/officeart/2018/2/layout/IconLabelList"/>
    <dgm:cxn modelId="{A435D2D6-C30E-4147-A127-FF8BF7220F60}" type="presParOf" srcId="{7D634330-A129-445F-82CE-41C3E15E454D}" destId="{ED48EA31-A14F-4C8E-89D1-8AFED844E3B0}" srcOrd="2" destOrd="0" presId="urn:microsoft.com/office/officeart/2018/2/layout/IconLabelList"/>
    <dgm:cxn modelId="{868C35EF-60EC-463E-B8DF-A3C42181EE8D}" type="presParOf" srcId="{ED48EA31-A14F-4C8E-89D1-8AFED844E3B0}" destId="{2D983B96-513F-4471-ADD6-0AC0623EE30F}" srcOrd="0" destOrd="0" presId="urn:microsoft.com/office/officeart/2018/2/layout/IconLabelList"/>
    <dgm:cxn modelId="{F20A2922-2E04-40DF-B41D-5349FAE8CC81}" type="presParOf" srcId="{ED48EA31-A14F-4C8E-89D1-8AFED844E3B0}" destId="{E747E717-7709-4B55-B3D4-644A6F93695E}" srcOrd="1" destOrd="0" presId="urn:microsoft.com/office/officeart/2018/2/layout/IconLabelList"/>
    <dgm:cxn modelId="{C0173E9E-BDFD-415F-AC2C-3B2B82199E57}" type="presParOf" srcId="{ED48EA31-A14F-4C8E-89D1-8AFED844E3B0}" destId="{CF67164B-209C-47F8-B197-5970DBA552A3}" srcOrd="2" destOrd="0" presId="urn:microsoft.com/office/officeart/2018/2/layout/IconLabelList"/>
    <dgm:cxn modelId="{B7E9DABE-2085-4280-891E-900D1C58A163}" type="presParOf" srcId="{7D634330-A129-445F-82CE-41C3E15E454D}" destId="{BA10A202-32FD-4D9E-B19B-45EC87A13CC3}" srcOrd="3" destOrd="0" presId="urn:microsoft.com/office/officeart/2018/2/layout/IconLabelList"/>
    <dgm:cxn modelId="{AAF50800-FD41-4692-A1FB-B17BA121B44A}" type="presParOf" srcId="{7D634330-A129-445F-82CE-41C3E15E454D}" destId="{BC603266-593E-497D-A6F9-8FA1527C4586}" srcOrd="4" destOrd="0" presId="urn:microsoft.com/office/officeart/2018/2/layout/IconLabelList"/>
    <dgm:cxn modelId="{750C358E-648F-4830-871B-CD488575C774}" type="presParOf" srcId="{BC603266-593E-497D-A6F9-8FA1527C4586}" destId="{82147CC7-8718-44CC-8CC1-CFB4DEE2EEDC}" srcOrd="0" destOrd="0" presId="urn:microsoft.com/office/officeart/2018/2/layout/IconLabelList"/>
    <dgm:cxn modelId="{EC9D6D98-3040-49A1-A08B-0A89E504CCB8}" type="presParOf" srcId="{BC603266-593E-497D-A6F9-8FA1527C4586}" destId="{DD46FBB1-78D9-4125-AEAB-5B5F09DD908C}" srcOrd="1" destOrd="0" presId="urn:microsoft.com/office/officeart/2018/2/layout/IconLabelList"/>
    <dgm:cxn modelId="{D5299FEB-DE78-4570-AAB6-D26E4F8F8E42}" type="presParOf" srcId="{BC603266-593E-497D-A6F9-8FA1527C4586}" destId="{8704528D-2319-4E66-A063-DA12F87C8CBD}" srcOrd="2" destOrd="0" presId="urn:microsoft.com/office/officeart/2018/2/layout/IconLabelList"/>
    <dgm:cxn modelId="{366A2FB7-3F98-4BFC-9B58-B6E0DB37244A}" type="presParOf" srcId="{7D634330-A129-445F-82CE-41C3E15E454D}" destId="{AF19E917-E818-4528-934E-C799DDD6FCB7}" srcOrd="5" destOrd="0" presId="urn:microsoft.com/office/officeart/2018/2/layout/IconLabelList"/>
    <dgm:cxn modelId="{696499F4-CA73-4488-B51F-4155566451AA}" type="presParOf" srcId="{7D634330-A129-445F-82CE-41C3E15E454D}" destId="{6191BBE5-806D-4C50-9978-3FDA92B8CD36}" srcOrd="6" destOrd="0" presId="urn:microsoft.com/office/officeart/2018/2/layout/IconLabelList"/>
    <dgm:cxn modelId="{4E222FE0-0F44-46E7-B0B3-8B38A657C7FD}" type="presParOf" srcId="{6191BBE5-806D-4C50-9978-3FDA92B8CD36}" destId="{351870CF-5EC1-4801-A235-630316C463AD}" srcOrd="0" destOrd="0" presId="urn:microsoft.com/office/officeart/2018/2/layout/IconLabelList"/>
    <dgm:cxn modelId="{9045DC36-EC30-466F-B9AF-9490EBBA9847}" type="presParOf" srcId="{6191BBE5-806D-4C50-9978-3FDA92B8CD36}" destId="{EC94B32F-022F-48C0-B03E-9E4F62F21CA4}" srcOrd="1" destOrd="0" presId="urn:microsoft.com/office/officeart/2018/2/layout/IconLabelList"/>
    <dgm:cxn modelId="{ACB79BD4-0542-4518-93D3-09A7A6884251}" type="presParOf" srcId="{6191BBE5-806D-4C50-9978-3FDA92B8CD36}" destId="{3CBF582F-C046-4C36-BA10-1ED6A7098352}" srcOrd="2" destOrd="0" presId="urn:microsoft.com/office/officeart/2018/2/layout/IconLabelList"/>
    <dgm:cxn modelId="{303DBAB1-1358-4735-A088-6C3A8076868E}" type="presParOf" srcId="{7D634330-A129-445F-82CE-41C3E15E454D}" destId="{AEB3C101-1D2E-4439-9327-246A72BE5309}" srcOrd="7" destOrd="0" presId="urn:microsoft.com/office/officeart/2018/2/layout/IconLabelList"/>
    <dgm:cxn modelId="{9D6CE3A0-03AA-409F-9361-B7D26EC68623}" type="presParOf" srcId="{7D634330-A129-445F-82CE-41C3E15E454D}" destId="{C927E361-F218-4C6D-A10F-5FABEB219B2B}" srcOrd="8" destOrd="0" presId="urn:microsoft.com/office/officeart/2018/2/layout/IconLabelList"/>
    <dgm:cxn modelId="{A6ED5BAF-3A79-45AD-AA56-873D5B7B5B8F}" type="presParOf" srcId="{C927E361-F218-4C6D-A10F-5FABEB219B2B}" destId="{C0138B50-A2E6-4B1A-9B9F-803E9CD99A48}" srcOrd="0" destOrd="0" presId="urn:microsoft.com/office/officeart/2018/2/layout/IconLabelList"/>
    <dgm:cxn modelId="{E913C66B-11AE-43DE-800F-9846D407A573}" type="presParOf" srcId="{C927E361-F218-4C6D-A10F-5FABEB219B2B}" destId="{9D8CBB56-B780-4812-AAC7-3F415A8B8436}" srcOrd="1" destOrd="0" presId="urn:microsoft.com/office/officeart/2018/2/layout/IconLabelList"/>
    <dgm:cxn modelId="{166E2935-E88C-43B6-9600-4EAA649DD7DB}" type="presParOf" srcId="{C927E361-F218-4C6D-A10F-5FABEB219B2B}" destId="{DFE89C7E-D552-4268-8B5A-B63F3F1C556C}" srcOrd="2" destOrd="0" presId="urn:microsoft.com/office/officeart/2018/2/layout/IconLabelList"/>
    <dgm:cxn modelId="{F3C0A82D-B58B-4E40-85CE-4F83902F1CA5}" type="presParOf" srcId="{7D634330-A129-445F-82CE-41C3E15E454D}" destId="{93555CA5-4511-4C8C-AE99-3FE44C029C2F}" srcOrd="9" destOrd="0" presId="urn:microsoft.com/office/officeart/2018/2/layout/IconLabelList"/>
    <dgm:cxn modelId="{F2C91A24-D812-42A1-983B-5A6B73462D25}" type="presParOf" srcId="{7D634330-A129-445F-82CE-41C3E15E454D}" destId="{2B5EF539-DBB0-4669-B817-92DF80AD3668}" srcOrd="10" destOrd="0" presId="urn:microsoft.com/office/officeart/2018/2/layout/IconLabelList"/>
    <dgm:cxn modelId="{9F066C79-B4FC-4B4C-AA65-C1D85AFFEBB1}" type="presParOf" srcId="{2B5EF539-DBB0-4669-B817-92DF80AD3668}" destId="{2FE3199B-7137-4B12-8B96-B7EE60D1D68D}" srcOrd="0" destOrd="0" presId="urn:microsoft.com/office/officeart/2018/2/layout/IconLabelList"/>
    <dgm:cxn modelId="{69E4648A-EA9D-4EE7-AE09-5704687D5326}" type="presParOf" srcId="{2B5EF539-DBB0-4669-B817-92DF80AD3668}" destId="{5B382D7A-90F4-472C-AD8B-7654AF38ED6B}" srcOrd="1" destOrd="0" presId="urn:microsoft.com/office/officeart/2018/2/layout/IconLabelList"/>
    <dgm:cxn modelId="{B7EC2950-839B-4EA2-B013-563D13F5B07E}" type="presParOf" srcId="{2B5EF539-DBB0-4669-B817-92DF80AD3668}" destId="{CCCCE1A1-48D3-4BF4-9431-BFF91E9BF69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9C3CB-5BBF-4FB9-AA54-B42461956A87}">
      <dsp:nvSpPr>
        <dsp:cNvPr id="0" name=""/>
        <dsp:cNvSpPr/>
      </dsp:nvSpPr>
      <dsp:spPr>
        <a:xfrm>
          <a:off x="585724" y="474518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845DB-8436-45A4-9E6F-1DD262088133}">
      <dsp:nvSpPr>
        <dsp:cNvPr id="0" name=""/>
        <dsp:cNvSpPr/>
      </dsp:nvSpPr>
      <dsp:spPr>
        <a:xfrm>
          <a:off x="90724" y="158854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 err="1"/>
            <a:t>Sécheresse</a:t>
          </a:r>
          <a:endParaRPr lang="en-US" sz="2300" kern="1200" dirty="0"/>
        </a:p>
      </dsp:txBody>
      <dsp:txXfrm>
        <a:off x="90724" y="1588544"/>
        <a:ext cx="1800000" cy="720000"/>
      </dsp:txXfrm>
    </dsp:sp>
    <dsp:sp modelId="{2D983B96-513F-4471-ADD6-0AC0623EE30F}">
      <dsp:nvSpPr>
        <dsp:cNvPr id="0" name=""/>
        <dsp:cNvSpPr/>
      </dsp:nvSpPr>
      <dsp:spPr>
        <a:xfrm>
          <a:off x="2700724" y="474518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67164B-209C-47F8-B197-5970DBA552A3}">
      <dsp:nvSpPr>
        <dsp:cNvPr id="0" name=""/>
        <dsp:cNvSpPr/>
      </dsp:nvSpPr>
      <dsp:spPr>
        <a:xfrm>
          <a:off x="2205724" y="158854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Raisins brûlées</a:t>
          </a:r>
          <a:endParaRPr lang="en-US" sz="2300" kern="1200" dirty="0"/>
        </a:p>
      </dsp:txBody>
      <dsp:txXfrm>
        <a:off x="2205724" y="1588544"/>
        <a:ext cx="1800000" cy="720000"/>
      </dsp:txXfrm>
    </dsp:sp>
    <dsp:sp modelId="{82147CC7-8718-44CC-8CC1-CFB4DEE2EEDC}">
      <dsp:nvSpPr>
        <dsp:cNvPr id="0" name=""/>
        <dsp:cNvSpPr/>
      </dsp:nvSpPr>
      <dsp:spPr>
        <a:xfrm>
          <a:off x="4668677" y="2788980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4528D-2319-4E66-A063-DA12F87C8CBD}">
      <dsp:nvSpPr>
        <dsp:cNvPr id="0" name=""/>
        <dsp:cNvSpPr/>
      </dsp:nvSpPr>
      <dsp:spPr>
        <a:xfrm>
          <a:off x="4277740" y="389422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Pathogènes</a:t>
          </a:r>
          <a:endParaRPr lang="en-US" sz="2300" kern="1200" dirty="0"/>
        </a:p>
      </dsp:txBody>
      <dsp:txXfrm>
        <a:off x="4277740" y="3894221"/>
        <a:ext cx="1800000" cy="720000"/>
      </dsp:txXfrm>
    </dsp:sp>
    <dsp:sp modelId="{351870CF-5EC1-4801-A235-630316C463AD}">
      <dsp:nvSpPr>
        <dsp:cNvPr id="0" name=""/>
        <dsp:cNvSpPr/>
      </dsp:nvSpPr>
      <dsp:spPr>
        <a:xfrm>
          <a:off x="585724" y="2758544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F582F-C046-4C36-BA10-1ED6A7098352}">
      <dsp:nvSpPr>
        <dsp:cNvPr id="0" name=""/>
        <dsp:cNvSpPr/>
      </dsp:nvSpPr>
      <dsp:spPr>
        <a:xfrm>
          <a:off x="90724" y="38725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vitalité du sol</a:t>
          </a:r>
          <a:endParaRPr lang="en-US" sz="2300" kern="1200" dirty="0"/>
        </a:p>
      </dsp:txBody>
      <dsp:txXfrm>
        <a:off x="90724" y="3872569"/>
        <a:ext cx="1800000" cy="720000"/>
      </dsp:txXfrm>
    </dsp:sp>
    <dsp:sp modelId="{C0138B50-A2E6-4B1A-9B9F-803E9CD99A48}">
      <dsp:nvSpPr>
        <dsp:cNvPr id="0" name=""/>
        <dsp:cNvSpPr/>
      </dsp:nvSpPr>
      <dsp:spPr>
        <a:xfrm>
          <a:off x="4656307" y="601651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89C7E-D552-4268-8B5A-B63F3F1C556C}">
      <dsp:nvSpPr>
        <dsp:cNvPr id="0" name=""/>
        <dsp:cNvSpPr/>
      </dsp:nvSpPr>
      <dsp:spPr>
        <a:xfrm>
          <a:off x="4223128" y="157758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températures du sol élevées</a:t>
          </a:r>
          <a:endParaRPr lang="en-US" sz="2300" kern="1200" dirty="0"/>
        </a:p>
      </dsp:txBody>
      <dsp:txXfrm>
        <a:off x="4223128" y="1577583"/>
        <a:ext cx="1800000" cy="720000"/>
      </dsp:txXfrm>
    </dsp:sp>
    <dsp:sp modelId="{2FE3199B-7137-4B12-8B96-B7EE60D1D68D}">
      <dsp:nvSpPr>
        <dsp:cNvPr id="0" name=""/>
        <dsp:cNvSpPr/>
      </dsp:nvSpPr>
      <dsp:spPr>
        <a:xfrm>
          <a:off x="2628343" y="2820419"/>
          <a:ext cx="810000" cy="810000"/>
        </a:xfrm>
        <a:prstGeom prst="rect">
          <a:avLst/>
        </a:prstGeom>
        <a:blipFill>
          <a:blip xmlns:r="http://schemas.openxmlformats.org/officeDocument/2006/relationships" r:embed="rId1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CE1A1-48D3-4BF4-9431-BFF91E9BF690}">
      <dsp:nvSpPr>
        <dsp:cNvPr id="0" name=""/>
        <dsp:cNvSpPr/>
      </dsp:nvSpPr>
      <dsp:spPr>
        <a:xfrm>
          <a:off x="4320724" y="38725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300" kern="1200"/>
        </a:p>
      </dsp:txBody>
      <dsp:txXfrm>
        <a:off x="4320724" y="3872569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1C910-229E-4C6E-98C8-052DFFB8B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1CBEA8-CC2E-4DBB-BA40-A41009778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90DB0-8B00-429B-A0C5-0EC17CD33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9618-4060-46B6-912D-416227FEB30E}" type="datetimeFigureOut">
              <a:rPr lang="it-IT" smtClean="0"/>
              <a:t>22/11/2022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0B909-4F4F-4D27-8FA5-92FAD7F7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8B689-FC73-44DB-9F06-E010D7290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589C-936E-49B4-8286-108A716900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677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38EC-C10A-4F39-95F5-4CBB40B83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50928-C255-47D1-940B-3AAAE0778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DD1A0-F386-48E0-B20F-BDD9C691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9618-4060-46B6-912D-416227FEB30E}" type="datetimeFigureOut">
              <a:rPr lang="it-IT" smtClean="0"/>
              <a:t>22/11/2022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96738-A891-468C-BCE4-C719826A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ACB07-C1BE-4D47-9ACC-855A485F8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589C-936E-49B4-8286-108A716900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7569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F09EDD-3DC0-4B34-8A4A-CEC0E3C9C2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5FC38-E98D-42E4-B843-13DBD8FB8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E8F30-6DCC-4345-A522-25E421CB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9618-4060-46B6-912D-416227FEB30E}" type="datetimeFigureOut">
              <a:rPr lang="it-IT" smtClean="0"/>
              <a:t>22/11/2022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06B43-E5D9-4C35-8F39-5390C04E1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D2D8B-7FA1-47B5-846C-C71DA47F3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589C-936E-49B4-8286-108A716900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54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F1BA-6FD7-4BF3-9A89-F6391218E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87DDA-F593-4EC0-ACCB-FF5E3593A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D7FE1-AB5C-4B39-A448-082304EA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9618-4060-46B6-912D-416227FEB30E}" type="datetimeFigureOut">
              <a:rPr lang="it-IT" smtClean="0"/>
              <a:t>22/11/2022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ABBD8-3A2B-4BAD-BCF7-2771323AB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74476-459C-4766-9E30-3B22B3AE3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589C-936E-49B4-8286-108A716900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83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B0EE2-1883-4F13-88F7-6431EC75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403AB-6D97-4D45-9F78-9FE6EF62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71626-6F16-4E72-AAE7-8F9F6608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9618-4060-46B6-912D-416227FEB30E}" type="datetimeFigureOut">
              <a:rPr lang="it-IT" smtClean="0"/>
              <a:t>22/11/2022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18E00-6ACB-4A99-8C7A-F9687E12D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A6A5B-F11A-48D8-9A1E-842ED4A59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589C-936E-49B4-8286-108A716900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525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D718B-AC62-476C-9C16-95950FD7D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F4ED6-9909-496A-ACF9-45091A916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BCAA60-DA39-4AFE-B680-F9E4BC25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4B36B-F96E-4E75-81EF-80AFE25F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9618-4060-46B6-912D-416227FEB30E}" type="datetimeFigureOut">
              <a:rPr lang="it-IT" smtClean="0"/>
              <a:t>22/11/2022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B06B2-8D82-48C7-8CD8-3F2F4CDFE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E723A-077E-447A-82D9-72D46A2F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589C-936E-49B4-8286-108A716900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04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18BF0-500D-4445-B557-0973600B5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74C99-0D94-4841-A295-2CE3164DC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46C6F-4D76-4FA6-8F89-20ACCDFD7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043FF3-7AC7-4446-8268-27841FF29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CCC5D-0A06-485D-A4BD-67073EC3E2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4F39E0-200E-4625-B947-2C97D80F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9618-4060-46B6-912D-416227FEB30E}" type="datetimeFigureOut">
              <a:rPr lang="it-IT" smtClean="0"/>
              <a:t>22/11/2022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46688C-71E5-4044-8F96-25096988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5E6684-3479-4ACA-BD74-00FF5A9AF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589C-936E-49B4-8286-108A716900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761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C565D-D540-4E21-9951-9CA7544FB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B6F338-14AD-4A5B-874A-CA0DFE6C1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9618-4060-46B6-912D-416227FEB30E}" type="datetimeFigureOut">
              <a:rPr lang="it-IT" smtClean="0"/>
              <a:t>22/11/2022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B474EE-6DCF-4515-8B03-19B3C5EAD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5037E-E0DA-49A0-ACC4-970886792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589C-936E-49B4-8286-108A716900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9789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B3F706-0E8D-4A7B-B0F5-C5D13164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9618-4060-46B6-912D-416227FEB30E}" type="datetimeFigureOut">
              <a:rPr lang="it-IT" smtClean="0"/>
              <a:t>22/11/2022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19C72-884D-4170-BCBC-1E5F9F11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794EE-07F6-4CD3-9F38-8F1096970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589C-936E-49B4-8286-108A716900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68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6D813-8376-44FB-8D45-9750B0065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2F765-BA3E-4FA0-85BC-D1AB4D198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346A86-61BC-4BE5-862D-24953677A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22911-578A-44C7-97B8-573C0696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9618-4060-46B6-912D-416227FEB30E}" type="datetimeFigureOut">
              <a:rPr lang="it-IT" smtClean="0"/>
              <a:t>22/11/2022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50498-A488-4C79-BF36-00F21415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8524F-2FAC-4ACA-8614-1CDD4F3D3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589C-936E-49B4-8286-108A716900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901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7478B-754D-4A82-AD53-60FA6C350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74D84B-84DD-46E4-8994-0E5283C79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5C90B-144B-4CA6-88D8-4E433D216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F8264-D71C-4E67-BCA6-C4484CEEE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9618-4060-46B6-912D-416227FEB30E}" type="datetimeFigureOut">
              <a:rPr lang="it-IT" smtClean="0"/>
              <a:t>22/11/2022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D65CF-5FAD-4BF0-B5A6-65A7DFA22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44ACC-8F6D-4703-A196-2F75E2ADC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589C-936E-49B4-8286-108A716900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6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8F171D-329E-4E3E-8D69-0E645B044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7F706-BAED-4A72-B2D4-A58316C2D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8046E-B25C-4719-BD35-F584632AA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D9618-4060-46B6-912D-416227FEB30E}" type="datetimeFigureOut">
              <a:rPr lang="it-IT" smtClean="0"/>
              <a:t>22/11/2022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1FD15-3EB8-4B70-9506-655E06B0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084B9-45D2-4DC1-824F-3B3EA0D8B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6589C-936E-49B4-8286-108A716900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88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7.svg"/><Relationship Id="rId3" Type="http://schemas.openxmlformats.org/officeDocument/2006/relationships/hyperlink" Target="https://viajeroaccidental.blogspot.com/2012/11/que-es-para-usted-un-problema.html" TargetMode="External"/><Relationship Id="rId7" Type="http://schemas.openxmlformats.org/officeDocument/2006/relationships/diagramColors" Target="../diagrams/colors1.xml"/><Relationship Id="rId12" Type="http://schemas.openxmlformats.org/officeDocument/2006/relationships/image" Target="../media/image2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5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29.svg"/><Relationship Id="rId10" Type="http://schemas.openxmlformats.org/officeDocument/2006/relationships/image" Target="../media/image24.svg"/><Relationship Id="rId4" Type="http://schemas.openxmlformats.org/officeDocument/2006/relationships/diagramData" Target="../diagrams/data1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seantoniosuso.eus/es/noticias/51007/perspectiva-de-futuro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scienta.2019.108614" TargetMode="External"/><Relationship Id="rId2" Type="http://schemas.openxmlformats.org/officeDocument/2006/relationships/hyperlink" Target="https://doi.org/10.3390/agronomy12102375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article/talent-acquisition/the-power-of-thank-you-notes-16887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D181B150-5EC5-44C6-A24B-5EB5B583C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"/>
          <a:stretch/>
        </p:blipFill>
        <p:spPr>
          <a:xfrm>
            <a:off x="3068" y="0"/>
            <a:ext cx="12188932" cy="6857990"/>
          </a:xfrm>
          <a:prstGeom prst="rect">
            <a:avLst/>
          </a:prstGeom>
        </p:spPr>
      </p:pic>
      <p:sp>
        <p:nvSpPr>
          <p:cNvPr id="42" name="Freeform: Shape 3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56A8184-1BDB-4C95-91E3-2212AE36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49" y="4269183"/>
            <a:ext cx="9265771" cy="116897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i="1" dirty="0">
                <a:effectLst/>
              </a:rPr>
              <a:t>Viticulture </a:t>
            </a:r>
            <a:r>
              <a:rPr lang="en-US" sz="3200" b="1" i="1" dirty="0" err="1">
                <a:effectLst/>
              </a:rPr>
              <a:t>insulaire</a:t>
            </a:r>
            <a:r>
              <a:rPr lang="en-US" sz="3200" b="1" i="1" dirty="0">
                <a:effectLst/>
              </a:rPr>
              <a:t> et </a:t>
            </a:r>
            <a:r>
              <a:rPr lang="en-US" sz="3200" b="1" i="1" dirty="0" err="1">
                <a:effectLst/>
              </a:rPr>
              <a:t>changement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climatique</a:t>
            </a:r>
            <a:r>
              <a:rPr lang="en-US" sz="3200" b="1" i="1" dirty="0">
                <a:effectLst/>
              </a:rPr>
              <a:t> </a:t>
            </a:r>
            <a:br>
              <a:rPr lang="en-US" sz="3200" b="1" i="1" dirty="0">
                <a:effectLst/>
              </a:rPr>
            </a:br>
            <a:r>
              <a:rPr lang="en-US" sz="3200" b="1" i="1" dirty="0">
                <a:effectLst/>
              </a:rPr>
              <a:t>dans </a:t>
            </a:r>
            <a:r>
              <a:rPr lang="en-US" sz="3200" b="1" i="1" dirty="0" err="1">
                <a:effectLst/>
              </a:rPr>
              <a:t>l’ile</a:t>
            </a:r>
            <a:r>
              <a:rPr lang="en-US" sz="3200" b="1" i="1" dirty="0">
                <a:effectLst/>
              </a:rPr>
              <a:t> de Patmos, Dodecanese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70839D0-F83D-48E0-B4F6-BC2017F5617A}"/>
              </a:ext>
            </a:extLst>
          </p:cNvPr>
          <p:cNvSpPr txBox="1"/>
          <p:nvPr/>
        </p:nvSpPr>
        <p:spPr>
          <a:xfrm>
            <a:off x="-272334" y="5683529"/>
            <a:ext cx="4593021" cy="734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b="1" i="1" dirty="0">
                <a:effectLst/>
              </a:rPr>
              <a:t>Federico Garzelli – Vigneron, </a:t>
            </a:r>
            <a:r>
              <a:rPr lang="en-US" b="1" i="1" dirty="0" err="1">
                <a:effectLst/>
              </a:rPr>
              <a:t>Oenologue</a:t>
            </a:r>
            <a:endParaRPr lang="en-US" b="1" i="1" dirty="0">
              <a:effectLst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47FD64E-168A-4C31-8BB9-46A3C27A43FC}"/>
              </a:ext>
            </a:extLst>
          </p:cNvPr>
          <p:cNvSpPr txBox="1"/>
          <p:nvPr/>
        </p:nvSpPr>
        <p:spPr>
          <a:xfrm>
            <a:off x="7214199" y="5829977"/>
            <a:ext cx="4593021" cy="494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>
                <a:effectLst/>
              </a:rPr>
              <a:t>Athens, 1</a:t>
            </a:r>
            <a:r>
              <a:rPr lang="en-US" sz="2000" b="1" i="1" baseline="30000" dirty="0">
                <a:effectLst/>
              </a:rPr>
              <a:t>st</a:t>
            </a:r>
            <a:r>
              <a:rPr lang="en-US" sz="2000" b="1" i="1" dirty="0">
                <a:effectLst/>
              </a:rPr>
              <a:t> December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3685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0FDFA4F9-1C9C-40B1-B03C-328ACEF73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9641" y="16801"/>
            <a:ext cx="2759821" cy="2533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C1C13F-2671-46D5-8558-63B7E04A5B41}"/>
              </a:ext>
            </a:extLst>
          </p:cNvPr>
          <p:cNvSpPr txBox="1"/>
          <p:nvPr/>
        </p:nvSpPr>
        <p:spPr>
          <a:xfrm>
            <a:off x="3545058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4E45BAC-E1A0-4C15-B592-44A699E93D31}"/>
              </a:ext>
            </a:extLst>
          </p:cNvPr>
          <p:cNvSpPr txBox="1">
            <a:spLocks/>
          </p:cNvSpPr>
          <p:nvPr/>
        </p:nvSpPr>
        <p:spPr>
          <a:xfrm>
            <a:off x="7314032" y="4959376"/>
            <a:ext cx="3959394" cy="1759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 dirty="0"/>
          </a:p>
        </p:txBody>
      </p:sp>
      <p:graphicFrame>
        <p:nvGraphicFramePr>
          <p:cNvPr id="23" name="Content Placeholder 4">
            <a:extLst>
              <a:ext uri="{FF2B5EF4-FFF2-40B4-BE49-F238E27FC236}">
                <a16:creationId xmlns:a16="http://schemas.microsoft.com/office/drawing/2014/main" id="{B77759AD-1614-5F9D-A598-3E4AE6E38E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5993088"/>
              </p:ext>
            </p:extLst>
          </p:nvPr>
        </p:nvGraphicFramePr>
        <p:xfrm>
          <a:off x="198140" y="2066796"/>
          <a:ext cx="6211449" cy="506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9" name="Gruppo 8">
            <a:extLst>
              <a:ext uri="{FF2B5EF4-FFF2-40B4-BE49-F238E27FC236}">
                <a16:creationId xmlns:a16="http://schemas.microsoft.com/office/drawing/2014/main" id="{BDA9D691-C283-4806-A6AE-C3599B4D669B}"/>
              </a:ext>
            </a:extLst>
          </p:cNvPr>
          <p:cNvGrpSpPr/>
          <p:nvPr/>
        </p:nvGrpSpPr>
        <p:grpSpPr>
          <a:xfrm>
            <a:off x="8674103" y="4178895"/>
            <a:ext cx="1694881" cy="1694881"/>
            <a:chOff x="9583338" y="2147285"/>
            <a:chExt cx="1694881" cy="1694881"/>
          </a:xfrm>
        </p:grpSpPr>
        <p:pic>
          <p:nvPicPr>
            <p:cNvPr id="5" name="Elemento grafico 4" descr="Chiudi contorno">
              <a:extLst>
                <a:ext uri="{FF2B5EF4-FFF2-40B4-BE49-F238E27FC236}">
                  <a16:creationId xmlns:a16="http://schemas.microsoft.com/office/drawing/2014/main" id="{ABA9C4DF-8B94-41E1-8A9B-4992CFB5B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83338" y="2147285"/>
              <a:ext cx="1694881" cy="1694881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0CCD188F-A6FD-430F-8496-669B2C591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81708" y="2323847"/>
              <a:ext cx="1341758" cy="1341758"/>
            </a:xfrm>
            <a:prstGeom prst="rect">
              <a:avLst/>
            </a:prstGeom>
          </p:spPr>
        </p:pic>
      </p:grpSp>
      <p:pic>
        <p:nvPicPr>
          <p:cNvPr id="11" name="Elemento grafico 10" descr="Frecce a zig zag con riempimento a tinta unita">
            <a:extLst>
              <a:ext uri="{FF2B5EF4-FFF2-40B4-BE49-F238E27FC236}">
                <a16:creationId xmlns:a16="http://schemas.microsoft.com/office/drawing/2014/main" id="{AFCEBBDC-8B57-4828-AE3D-00B50F4627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40214" y="4936223"/>
            <a:ext cx="914400" cy="914400"/>
          </a:xfrm>
          <a:prstGeom prst="rect">
            <a:avLst/>
          </a:prstGeom>
        </p:spPr>
      </p:pic>
      <p:sp>
        <p:nvSpPr>
          <p:cNvPr id="27" name="Rectangle 1">
            <a:extLst>
              <a:ext uri="{FF2B5EF4-FFF2-40B4-BE49-F238E27FC236}">
                <a16:creationId xmlns:a16="http://schemas.microsoft.com/office/drawing/2014/main" id="{7AD12C2F-E7F1-4776-BC7F-EC86C8B82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655" y="5866082"/>
            <a:ext cx="2367419" cy="30329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it-IT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raisins déséquilibrés</a:t>
            </a:r>
            <a:r>
              <a:rPr kumimoji="0" lang="fr-FR" altLang="it-IT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1E5F9F3-6BDA-4521-964D-4226E194D85D}"/>
              </a:ext>
            </a:extLst>
          </p:cNvPr>
          <p:cNvSpPr txBox="1"/>
          <p:nvPr/>
        </p:nvSpPr>
        <p:spPr>
          <a:xfrm>
            <a:off x="7999345" y="1432144"/>
            <a:ext cx="36041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/>
              <a:t>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/>
              <a:t>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fr-FR" altLang="it-IT" sz="1800" b="0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sucres et alcool</a:t>
            </a:r>
            <a:r>
              <a:rPr kumimoji="0" lang="fr-FR" altLang="it-IT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lang="it-IT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 err="1"/>
              <a:t>Maturation</a:t>
            </a:r>
            <a:r>
              <a:rPr lang="it-IT" i="1" dirty="0"/>
              <a:t> </a:t>
            </a:r>
            <a:r>
              <a:rPr kumimoji="0" lang="fr-FR" altLang="it-IT" sz="1800" b="0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phénolique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 err="1"/>
              <a:t>arômes</a:t>
            </a:r>
            <a:r>
              <a:rPr lang="it-IT" i="1" dirty="0"/>
              <a:t> </a:t>
            </a:r>
            <a:r>
              <a:rPr lang="it-IT" i="1" dirty="0" err="1"/>
              <a:t>libres</a:t>
            </a:r>
            <a:r>
              <a:rPr lang="it-IT" i="1" dirty="0"/>
              <a:t> / </a:t>
            </a:r>
            <a:r>
              <a:rPr lang="it-IT" i="1" dirty="0" err="1"/>
              <a:t>arômes</a:t>
            </a:r>
            <a:r>
              <a:rPr lang="it-IT" i="1" dirty="0"/>
              <a:t> </a:t>
            </a:r>
            <a:r>
              <a:rPr lang="it-IT" i="1" dirty="0" err="1"/>
              <a:t>glycosylés</a:t>
            </a:r>
            <a:endParaRPr lang="it-IT" i="1" dirty="0"/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4CF629F1-928F-449D-9970-487A654AF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1589"/>
            <a:ext cx="32060" cy="1340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it-IT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18B2975-DDEB-48AA-A688-5F71C7199AAD}"/>
              </a:ext>
            </a:extLst>
          </p:cNvPr>
          <p:cNvSpPr txBox="1"/>
          <p:nvPr/>
        </p:nvSpPr>
        <p:spPr>
          <a:xfrm>
            <a:off x="2357393" y="5874744"/>
            <a:ext cx="21184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00" dirty="0"/>
              <a:t>gas </a:t>
            </a:r>
            <a:r>
              <a:rPr lang="it-IT" sz="2300" dirty="0" err="1"/>
              <a:t>carbonique</a:t>
            </a:r>
            <a:endParaRPr lang="it-IT" sz="2300" dirty="0"/>
          </a:p>
        </p:txBody>
      </p:sp>
      <p:pic>
        <p:nvPicPr>
          <p:cNvPr id="35" name="Elemento grafico 34" descr="Vino con riempimento a tinta unita">
            <a:extLst>
              <a:ext uri="{FF2B5EF4-FFF2-40B4-BE49-F238E27FC236}">
                <a16:creationId xmlns:a16="http://schemas.microsoft.com/office/drawing/2014/main" id="{7C09A432-97FC-456C-B41D-4394CB8A00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89137" y="809730"/>
            <a:ext cx="914400" cy="914400"/>
          </a:xfrm>
          <a:prstGeom prst="rect">
            <a:avLst/>
          </a:prstGeom>
        </p:spPr>
      </p:pic>
      <p:pic>
        <p:nvPicPr>
          <p:cNvPr id="36" name="Elemento grafico 35" descr="Frecce a zig zag con riempimento a tinta unita">
            <a:extLst>
              <a:ext uri="{FF2B5EF4-FFF2-40B4-BE49-F238E27FC236}">
                <a16:creationId xmlns:a16="http://schemas.microsoft.com/office/drawing/2014/main" id="{4E4CB903-4002-42E7-8861-0F43F62DA0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9116782" y="3340737"/>
            <a:ext cx="607790" cy="6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80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 descr="Immagine che contiene esterni, cielo, erba, natura&#10;&#10;Descrizione generata automaticamente">
            <a:extLst>
              <a:ext uri="{FF2B5EF4-FFF2-40B4-BE49-F238E27FC236}">
                <a16:creationId xmlns:a16="http://schemas.microsoft.com/office/drawing/2014/main" id="{D181B150-5EC5-44C6-A24B-5EB5B583C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3" t="6593" r="26676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56A8184-1BDB-4C95-91E3-2212AE36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005841"/>
            <a:ext cx="4927416" cy="14376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altLang="it-IT" sz="4000" b="1" dirty="0">
                <a:latin typeface="inherit"/>
              </a:rPr>
              <a:t>D</a:t>
            </a:r>
            <a:r>
              <a:rPr kumimoji="0" lang="fr-FR" altLang="it-IT" sz="4000" b="1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ouble approche</a:t>
            </a:r>
            <a:r>
              <a:rPr kumimoji="0" lang="fr-FR" altLang="it-IT" sz="18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7DBCB97-179F-4140-8C05-ADF15EB3884F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Dans le </a:t>
            </a:r>
            <a:r>
              <a:rPr lang="en-US" sz="2400" b="1" dirty="0" err="1"/>
              <a:t>vignoble</a:t>
            </a:r>
            <a:endParaRPr lang="en-US" sz="2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Dans la cave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E71C5007-5295-4A93-AE64-8F9AC3609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276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es on a tree">
            <a:extLst>
              <a:ext uri="{FF2B5EF4-FFF2-40B4-BE49-F238E27FC236}">
                <a16:creationId xmlns:a16="http://schemas.microsoft.com/office/drawing/2014/main" id="{F35F4A8C-847B-ADC8-F6EA-CFC5CF0AD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2" r="9775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DB3D94-02D1-446C-AD20-F48C308F1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/>
              <a:t>Dans le </a:t>
            </a:r>
            <a:r>
              <a:rPr lang="en-US" sz="3600" b="1" dirty="0" err="1"/>
              <a:t>vignoble</a:t>
            </a:r>
            <a:endParaRPr lang="en-US" sz="36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25BF00-5E4D-4D15-B0F7-527A563B9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3" y="2718054"/>
            <a:ext cx="5152885" cy="320725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/>
              <a:t>Haute </a:t>
            </a:r>
            <a:r>
              <a:rPr lang="en-US" sz="2400" dirty="0" err="1"/>
              <a:t>densité</a:t>
            </a:r>
            <a:r>
              <a:rPr lang="en-US" sz="2400" dirty="0"/>
              <a:t> de plantation1,3m x 1,3: </a:t>
            </a:r>
            <a:r>
              <a:rPr lang="en-US" sz="2400" dirty="0" err="1"/>
              <a:t>racines</a:t>
            </a:r>
            <a:r>
              <a:rPr lang="en-US" sz="2400" dirty="0"/>
              <a:t> profondes, ombre</a:t>
            </a:r>
          </a:p>
          <a:p>
            <a:r>
              <a:rPr lang="en-US" sz="2400" dirty="0"/>
              <a:t>Goblet: </a:t>
            </a:r>
            <a:r>
              <a:rPr lang="en-US" sz="2400" dirty="0" err="1"/>
              <a:t>consommation</a:t>
            </a:r>
            <a:r>
              <a:rPr lang="en-US" sz="2400" dirty="0"/>
              <a:t> </a:t>
            </a:r>
            <a:r>
              <a:rPr lang="en-US" sz="2400" dirty="0" err="1"/>
              <a:t>d’eau</a:t>
            </a:r>
            <a:r>
              <a:rPr lang="en-US" sz="2400" dirty="0"/>
              <a:t> </a:t>
            </a:r>
            <a:r>
              <a:rPr lang="en-US" sz="2400" dirty="0" err="1"/>
              <a:t>moderée</a:t>
            </a:r>
            <a:endParaRPr lang="en-US" sz="2400" dirty="0"/>
          </a:p>
          <a:p>
            <a:r>
              <a:rPr lang="it-IT" sz="2400" i="0" dirty="0">
                <a:effectLst/>
              </a:rPr>
              <a:t>porte-</a:t>
            </a:r>
            <a:r>
              <a:rPr lang="it-IT" sz="2400" i="0" dirty="0" err="1">
                <a:effectLst/>
              </a:rPr>
              <a:t>greffe</a:t>
            </a:r>
            <a:r>
              <a:rPr lang="en-US" sz="2400" dirty="0"/>
              <a:t>: Paulsen 1103</a:t>
            </a:r>
          </a:p>
          <a:p>
            <a:r>
              <a:rPr lang="en-US" sz="2400" dirty="0"/>
              <a:t>Franc de pied (</a:t>
            </a:r>
            <a:r>
              <a:rPr lang="en-US" sz="2400" dirty="0" err="1"/>
              <a:t>Assirtiko</a:t>
            </a:r>
            <a:r>
              <a:rPr lang="en-US" sz="2400" dirty="0"/>
              <a:t>)</a:t>
            </a:r>
          </a:p>
          <a:p>
            <a:r>
              <a:rPr lang="en-US" sz="2400" dirty="0"/>
              <a:t>Sans </a:t>
            </a:r>
            <a:r>
              <a:rPr lang="en-US" sz="2400" dirty="0" err="1"/>
              <a:t>pincage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/>
              <a:t>ombre sur les raisins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77BAA32-C4F1-47FE-BEA0-A2103D075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237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C0681A-C5A1-4FAA-92CA-94EE0445C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7" r="-1" b="9454"/>
          <a:stretch/>
        </p:blipFill>
        <p:spPr>
          <a:xfrm>
            <a:off x="6185051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8060A3-7847-456D-BF13-52A483F04E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/>
          <a:stretch/>
        </p:blipFill>
        <p:spPr>
          <a:xfrm>
            <a:off x="9317" y="0"/>
            <a:ext cx="9202058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8" name="Freeform: Shape 18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E64C4A3-6630-4C33-B465-F5E0B56F8C66}"/>
              </a:ext>
            </a:extLst>
          </p:cNvPr>
          <p:cNvSpPr txBox="1">
            <a:spLocks/>
          </p:cNvSpPr>
          <p:nvPr/>
        </p:nvSpPr>
        <p:spPr>
          <a:xfrm>
            <a:off x="146967" y="1516743"/>
            <a:ext cx="4022284" cy="950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GESTION DU SOL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A8BF8195-6E9B-4FC6-8186-4EEC9E7F0CA4}"/>
              </a:ext>
            </a:extLst>
          </p:cNvPr>
          <p:cNvSpPr txBox="1">
            <a:spLocks/>
          </p:cNvSpPr>
          <p:nvPr/>
        </p:nvSpPr>
        <p:spPr>
          <a:xfrm>
            <a:off x="462628" y="2448786"/>
            <a:ext cx="5544321" cy="2892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fr-FR" altLang="it-IT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Enherbement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fr-FR" altLang="it-IT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Travail du sol </a:t>
            </a:r>
            <a:r>
              <a:rPr kumimoji="0" lang="fr-FR" altLang="it-IT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légèr</a:t>
            </a:r>
            <a:r>
              <a:rPr kumimoji="0" lang="fr-FR" altLang="it-IT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fr-FR" altLang="it-IT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Paillage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fr-FR" altLang="it-IT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Animaux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fr-FR" altLang="it-IT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Compost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it-IT" dirty="0">
                <a:latin typeface="inherit"/>
              </a:rPr>
              <a:t>P</a:t>
            </a:r>
            <a:r>
              <a:rPr kumimoji="0" lang="fr-FR" altLang="it-IT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lantation des arbres</a:t>
            </a:r>
            <a:r>
              <a:rPr kumimoji="0" lang="fr-FR" altLang="it-IT" sz="12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fr-FR" altLang="it-IT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/>
            <a:endParaRPr lang="en-US" sz="18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FB647E9-BAA7-47E8-A7AF-BF13904EB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06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CB58D721-2924-4B5F-AFC6-7F469F1CB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7" r="9090" b="17917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9CB75E0B-041B-4EC6-82B8-CAB77F692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 err="1"/>
              <a:t>Paillage</a:t>
            </a:r>
            <a:r>
              <a:rPr lang="en-US" sz="3600" b="1" dirty="0"/>
              <a:t> avec du </a:t>
            </a:r>
            <a:r>
              <a:rPr lang="en-US" sz="3600" b="1" dirty="0" err="1"/>
              <a:t>bois</a:t>
            </a:r>
            <a:r>
              <a:rPr lang="en-US" sz="3600" b="1" dirty="0"/>
              <a:t> </a:t>
            </a:r>
            <a:r>
              <a:rPr lang="en-US" sz="3600" b="1" dirty="0" err="1"/>
              <a:t>coupée</a:t>
            </a:r>
            <a:endParaRPr lang="en-US" sz="36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8C9909-C3E1-4636-BA78-0149A9081E4E}"/>
              </a:ext>
            </a:extLst>
          </p:cNvPr>
          <p:cNvSpPr txBox="1"/>
          <p:nvPr/>
        </p:nvSpPr>
        <p:spPr>
          <a:xfrm>
            <a:off x="741734" y="3195904"/>
            <a:ext cx="2828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/>
              <a:t>Umiditè du Sol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/>
              <a:t>Control des herbes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/>
              <a:t>Nutrition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669559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21FEA-BB22-4047-942A-76FFBD493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4" r="9090" b="2425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293C50F-5A27-4E0C-9171-BF399EFEF069}"/>
              </a:ext>
            </a:extLst>
          </p:cNvPr>
          <p:cNvSpPr txBox="1">
            <a:spLocks/>
          </p:cNvSpPr>
          <p:nvPr/>
        </p:nvSpPr>
        <p:spPr>
          <a:xfrm>
            <a:off x="371093" y="2718054"/>
            <a:ext cx="5594278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2400" b="1" dirty="0"/>
              <a:t>tisanes </a:t>
            </a:r>
            <a:r>
              <a:rPr lang="en-US" sz="2400" b="1" dirty="0" err="1"/>
              <a:t>d’ortie</a:t>
            </a:r>
            <a:r>
              <a:rPr lang="en-US" sz="2400" b="1" dirty="0"/>
              <a:t>, </a:t>
            </a:r>
            <a:r>
              <a:rPr lang="en-US" sz="2400" b="1" dirty="0" err="1"/>
              <a:t>oregan</a:t>
            </a:r>
            <a:r>
              <a:rPr lang="en-US" sz="2400" b="1" dirty="0"/>
              <a:t>, </a:t>
            </a:r>
            <a:r>
              <a:rPr lang="en-US" sz="2400" b="1" dirty="0" err="1"/>
              <a:t>valeriane</a:t>
            </a:r>
            <a:endParaRPr lang="en-US" sz="2400" b="1" dirty="0"/>
          </a:p>
          <a:p>
            <a:pPr marL="0"/>
            <a:r>
              <a:rPr lang="en-US" sz="2400" b="1" dirty="0"/>
              <a:t>500/500P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fr-FR" sz="1700" dirty="0" err="1"/>
              <a:t>Mejeur</a:t>
            </a:r>
            <a:r>
              <a:rPr lang="fr-FR" sz="1700" dirty="0"/>
              <a:t> réponse aux stress biotiques et abiotiques </a:t>
            </a:r>
            <a:br>
              <a:rPr lang="fr-FR" sz="1700" dirty="0"/>
            </a:br>
            <a:r>
              <a:rPr lang="fr-FR" sz="1700" dirty="0"/>
              <a:t>-</a:t>
            </a:r>
            <a:r>
              <a:rPr lang="fr-FR" sz="1700" dirty="0" err="1"/>
              <a:t>clima</a:t>
            </a:r>
            <a:r>
              <a:rPr lang="fr-FR" sz="1700" dirty="0"/>
              <a:t> et </a:t>
            </a:r>
            <a:r>
              <a:rPr lang="fr-FR" sz="1700" dirty="0" err="1"/>
              <a:t>pathogenes</a:t>
            </a:r>
            <a:r>
              <a:rPr lang="fr-FR" sz="1700" dirty="0"/>
              <a:t>-</a:t>
            </a:r>
            <a:br>
              <a:rPr lang="fr-FR" sz="1700" dirty="0"/>
            </a:br>
            <a:r>
              <a:rPr lang="fr-FR" sz="1700" dirty="0"/>
              <a:t>(réponse gène-</a:t>
            </a:r>
            <a:r>
              <a:rPr lang="fr-FR" sz="1700" dirty="0" err="1"/>
              <a:t>specifique</a:t>
            </a:r>
            <a:r>
              <a:rPr lang="fr-FR" sz="1700" dirty="0"/>
              <a:t>)</a:t>
            </a: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it-IT" sz="1800" b="0" i="0" dirty="0">
                <a:effectLst/>
              </a:rPr>
              <a:t>(</a:t>
            </a:r>
            <a:r>
              <a:rPr lang="it-IT" sz="1800" b="0" i="0" dirty="0" err="1">
                <a:effectLst/>
              </a:rPr>
              <a:t>Soustre-Gacougnolle</a:t>
            </a:r>
            <a:r>
              <a:rPr lang="en-US" sz="1800" dirty="0"/>
              <a:t> et </a:t>
            </a:r>
            <a:r>
              <a:rPr lang="en-US" sz="1700" dirty="0"/>
              <a:t>al., 2018)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622AFF-0937-40D1-9F0E-72B2A4CE97B2}"/>
              </a:ext>
            </a:extLst>
          </p:cNvPr>
          <p:cNvSpPr txBox="1"/>
          <p:nvPr/>
        </p:nvSpPr>
        <p:spPr>
          <a:xfrm>
            <a:off x="335162" y="1760221"/>
            <a:ext cx="50804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/>
              <a:t>Preparations</a:t>
            </a:r>
            <a:r>
              <a:rPr lang="it-IT" sz="3200" b="1" dirty="0"/>
              <a:t> </a:t>
            </a:r>
            <a:r>
              <a:rPr lang="it-IT" sz="3200" b="1" dirty="0" err="1"/>
              <a:t>Biodynamiques</a:t>
            </a:r>
            <a:endParaRPr lang="it-IT" sz="3200" b="1" dirty="0"/>
          </a:p>
          <a:p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274468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rapes after being harvested">
            <a:extLst>
              <a:ext uri="{FF2B5EF4-FFF2-40B4-BE49-F238E27FC236}">
                <a16:creationId xmlns:a16="http://schemas.microsoft.com/office/drawing/2014/main" id="{39201398-8F82-9EDB-4EA7-059BAB57F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34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67D53A99-F1AD-484C-A1E3-5017234F2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it-IT" sz="4000" b="1" dirty="0" err="1"/>
              <a:t>Dans</a:t>
            </a:r>
            <a:r>
              <a:rPr lang="it-IT" sz="4000" b="1" dirty="0"/>
              <a:t> la cave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F5132660-E87D-432C-81BC-0A6DF17D3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3900281" cy="3207258"/>
          </a:xfrm>
        </p:spPr>
        <p:txBody>
          <a:bodyPr anchor="t"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it-IT" sz="2400" dirty="0">
                <a:latin typeface="inherit"/>
              </a:rPr>
              <a:t>M</a:t>
            </a:r>
            <a:r>
              <a:rPr kumimoji="0" lang="fr-FR" altLang="it-IT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acérations courtes</a:t>
            </a:r>
            <a:r>
              <a:rPr kumimoji="0" lang="fr-FR" altLang="it-IT" sz="24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fr-FR" altLang="it-IT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r>
              <a:rPr lang="it-IT" sz="2400" dirty="0" err="1"/>
              <a:t>Maceration</a:t>
            </a:r>
            <a:r>
              <a:rPr lang="it-IT" sz="2400" dirty="0"/>
              <a:t> </a:t>
            </a:r>
            <a:r>
              <a:rPr lang="it-IT" sz="2400" dirty="0" err="1"/>
              <a:t>carbonique</a:t>
            </a:r>
            <a:endParaRPr lang="it-IT" sz="2400" dirty="0"/>
          </a:p>
          <a:p>
            <a:r>
              <a:rPr lang="fr-FR" altLang="it-IT" sz="2400" dirty="0">
                <a:latin typeface="inherit"/>
              </a:rPr>
              <a:t>R</a:t>
            </a:r>
            <a:r>
              <a:rPr kumimoji="0" lang="fr-FR" altLang="it-IT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écolte précoce</a:t>
            </a:r>
            <a:r>
              <a:rPr kumimoji="0" lang="fr-FR" altLang="it-IT" sz="24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fr-FR" altLang="it-IT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BAC8B3D-3EFC-4915-9B6E-DF5CA052B23E}"/>
              </a:ext>
            </a:extLst>
          </p:cNvPr>
          <p:cNvSpPr txBox="1">
            <a:spLocks/>
          </p:cNvSpPr>
          <p:nvPr/>
        </p:nvSpPr>
        <p:spPr>
          <a:xfrm>
            <a:off x="596523" y="1026942"/>
            <a:ext cx="4676335" cy="5127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6B238AA4-FB49-4E4E-90BD-66D7C66E4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433A6207-A59D-4398-B28E-9F74998CA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96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cielo, esterni, città, tramonto&#10;&#10;Descrizione generata automaticamente">
            <a:extLst>
              <a:ext uri="{FF2B5EF4-FFF2-40B4-BE49-F238E27FC236}">
                <a16:creationId xmlns:a16="http://schemas.microsoft.com/office/drawing/2014/main" id="{9A03FDF6-AD32-4A38-A6C8-9C5C2FB4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068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84DDC61-6A92-4442-89A4-B211FC05E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85793"/>
            <a:ext cx="3822189" cy="1899912"/>
          </a:xfrm>
        </p:spPr>
        <p:txBody>
          <a:bodyPr>
            <a:normAutofit/>
          </a:bodyPr>
          <a:lstStyle/>
          <a:p>
            <a:r>
              <a:rPr lang="it-IT" sz="4000" b="1" dirty="0" err="1"/>
              <a:t>Autres</a:t>
            </a:r>
            <a:r>
              <a:rPr lang="it-IT" sz="4000" b="1" dirty="0"/>
              <a:t> </a:t>
            </a:r>
            <a:r>
              <a:rPr lang="it-IT" sz="4000" b="1" dirty="0" err="1"/>
              <a:t>solutions</a:t>
            </a:r>
            <a:r>
              <a:rPr lang="it-IT" sz="4000" b="1" dirty="0"/>
              <a:t> à </a:t>
            </a:r>
            <a:r>
              <a:rPr lang="it-IT" sz="4000" b="1" dirty="0" err="1"/>
              <a:t>essaiyer</a:t>
            </a:r>
            <a:endParaRPr lang="it-IT" sz="40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6AB9F6-1B7A-4658-A200-D8A3A6D22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fr-FR" altLang="it-IT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Arrosage </a:t>
            </a:r>
            <a:r>
              <a:rPr lang="fr-FR" altLang="it-IT" sz="2400" dirty="0">
                <a:solidFill>
                  <a:srgbClr val="202124"/>
                </a:solidFill>
                <a:latin typeface="inherit"/>
              </a:rPr>
              <a:t>de </a:t>
            </a:r>
            <a:r>
              <a:rPr kumimoji="0" lang="fr-FR" altLang="it-IT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précision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fr-FR" altLang="it-IT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Taille tardive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fr-FR" altLang="it-IT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Pincage</a:t>
            </a:r>
            <a:r>
              <a:rPr kumimoji="0" lang="fr-FR" altLang="it-IT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tardif (</a:t>
            </a:r>
            <a:r>
              <a:rPr kumimoji="0" lang="fr-FR" altLang="it-IT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veraison</a:t>
            </a:r>
            <a:r>
              <a:rPr kumimoji="0" lang="fr-FR" altLang="it-IT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400" dirty="0" err="1"/>
              <a:t>Vendanges</a:t>
            </a:r>
            <a:r>
              <a:rPr lang="it-IT" sz="2400" dirty="0"/>
              <a:t> </a:t>
            </a:r>
            <a:r>
              <a:rPr lang="it-IT" sz="2400" dirty="0" err="1"/>
              <a:t>progressives</a:t>
            </a:r>
            <a:endParaRPr kumimoji="0" lang="fr-FR" altLang="it-IT" sz="24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fr-FR" altLang="it-IT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Kaolin</a:t>
            </a:r>
            <a:r>
              <a:rPr kumimoji="0" lang="fr-FR" altLang="it-IT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it-IT" sz="2000" dirty="0"/>
          </a:p>
          <a:p>
            <a:endParaRPr lang="it-IT" sz="20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571E9A8-BEAB-4EAC-B2BA-003B657C4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863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798DE5-6DA1-4A40-8FE0-43ADF6AF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A01F50-0975-413B-B24D-516127A46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23DB7A1-8413-463F-8209-7CE776194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81" y="365125"/>
            <a:ext cx="10431919" cy="553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2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CF2BE4-957B-45D2-A447-97A82224D544}"/>
              </a:ext>
            </a:extLst>
          </p:cNvPr>
          <p:cNvSpPr txBox="1"/>
          <p:nvPr/>
        </p:nvSpPr>
        <p:spPr>
          <a:xfrm>
            <a:off x="444549" y="241474"/>
            <a:ext cx="6806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Changement</a:t>
            </a:r>
            <a:r>
              <a:rPr lang="it-IT" sz="2400" b="1" dirty="0"/>
              <a:t> </a:t>
            </a:r>
            <a:r>
              <a:rPr lang="it-IT" sz="2400" b="1" dirty="0" err="1"/>
              <a:t>Climatique</a:t>
            </a:r>
            <a:r>
              <a:rPr lang="it-IT" sz="2400" b="1" dirty="0"/>
              <a:t> et </a:t>
            </a:r>
            <a:r>
              <a:rPr lang="it-IT" sz="2400" b="1" dirty="0" err="1"/>
              <a:t>operations</a:t>
            </a:r>
            <a:r>
              <a:rPr lang="it-IT" sz="2400" b="1" dirty="0"/>
              <a:t> </a:t>
            </a:r>
            <a:r>
              <a:rPr lang="it-IT" sz="2400" b="1" dirty="0" err="1"/>
              <a:t>agronomique</a:t>
            </a:r>
            <a:endParaRPr lang="it-IT" sz="24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BA75278-FBDE-4259-A030-AB5578949DE4}"/>
              </a:ext>
            </a:extLst>
          </p:cNvPr>
          <p:cNvSpPr txBox="1"/>
          <p:nvPr/>
        </p:nvSpPr>
        <p:spPr>
          <a:xfrm>
            <a:off x="444549" y="1127342"/>
            <a:ext cx="11623631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Santillán</a:t>
            </a:r>
            <a:r>
              <a:rPr lang="it-IT" dirty="0"/>
              <a:t>, D., Garrote, L., Iglesias, A., &amp; </a:t>
            </a:r>
            <a:r>
              <a:rPr lang="it-IT" dirty="0" err="1"/>
              <a:t>Sotes</a:t>
            </a:r>
            <a:r>
              <a:rPr lang="it-IT" dirty="0"/>
              <a:t>, V. (2019). </a:t>
            </a:r>
            <a:br>
              <a:rPr lang="it-IT" dirty="0"/>
            </a:br>
            <a:r>
              <a:rPr lang="it-IT" dirty="0" err="1"/>
              <a:t>Climate</a:t>
            </a:r>
            <a:r>
              <a:rPr lang="it-IT" dirty="0"/>
              <a:t> </a:t>
            </a:r>
            <a:r>
              <a:rPr lang="it-IT" dirty="0" err="1"/>
              <a:t>change</a:t>
            </a:r>
            <a:r>
              <a:rPr lang="it-IT" dirty="0"/>
              <a:t> risks and </a:t>
            </a:r>
            <a:r>
              <a:rPr lang="it-IT" dirty="0" err="1"/>
              <a:t>adaptation</a:t>
            </a:r>
            <a:r>
              <a:rPr lang="it-IT" dirty="0"/>
              <a:t>: new </a:t>
            </a:r>
            <a:r>
              <a:rPr lang="it-IT" dirty="0" err="1"/>
              <a:t>indicators</a:t>
            </a:r>
            <a:r>
              <a:rPr lang="it-IT" dirty="0"/>
              <a:t> for </a:t>
            </a:r>
            <a:r>
              <a:rPr lang="it-IT" dirty="0" err="1"/>
              <a:t>Mediterranean</a:t>
            </a:r>
            <a:r>
              <a:rPr lang="it-IT" dirty="0"/>
              <a:t> viticulture. </a:t>
            </a:r>
            <a:br>
              <a:rPr lang="it-IT" dirty="0"/>
            </a:br>
            <a:r>
              <a:rPr lang="it-IT" dirty="0" err="1"/>
              <a:t>Mitigation</a:t>
            </a:r>
            <a:r>
              <a:rPr lang="it-IT" dirty="0"/>
              <a:t> and Adaptation Strategies for Global </a:t>
            </a:r>
            <a:r>
              <a:rPr lang="it-IT" dirty="0" err="1"/>
              <a:t>Change</a:t>
            </a:r>
            <a:r>
              <a:rPr lang="it-IT" dirty="0"/>
              <a:t>. doi:10.1007/s11027-019-09899-w</a:t>
            </a:r>
          </a:p>
          <a:p>
            <a:endParaRPr lang="it-IT" dirty="0"/>
          </a:p>
          <a:p>
            <a:r>
              <a:rPr lang="en-US" dirty="0"/>
              <a:t>T. K. Wolf, B. W. </a:t>
            </a:r>
            <a:r>
              <a:rPr lang="en-US" dirty="0" err="1"/>
              <a:t>Zoecklein</a:t>
            </a:r>
            <a:r>
              <a:rPr lang="en-US" dirty="0"/>
              <a:t>, M. K. Cook, C. K. Cottingham. </a:t>
            </a:r>
            <a:br>
              <a:rPr lang="en-US" dirty="0"/>
            </a:br>
            <a:r>
              <a:rPr lang="en-US" dirty="0"/>
              <a:t>Restricted </a:t>
            </a:r>
            <a:r>
              <a:rPr lang="en-US" dirty="0" err="1"/>
              <a:t>accessShoot</a:t>
            </a:r>
            <a:r>
              <a:rPr lang="en-US" dirty="0"/>
              <a:t> Topping and Ethephon Effects on White Riesling Grapes and Grapevines</a:t>
            </a:r>
            <a:br>
              <a:rPr lang="en-US" dirty="0"/>
            </a:br>
            <a:r>
              <a:rPr lang="en-US" dirty="0"/>
              <a:t>Am J Enol </a:t>
            </a:r>
            <a:r>
              <a:rPr lang="en-US" dirty="0" err="1"/>
              <a:t>Vitic</a:t>
            </a:r>
            <a:r>
              <a:rPr lang="en-US" dirty="0"/>
              <a:t>. January 1990 41:330-341; published ahead of print January 01, 1990</a:t>
            </a:r>
          </a:p>
          <a:p>
            <a:endParaRPr lang="en-US" dirty="0"/>
          </a:p>
          <a:p>
            <a:pPr algn="l"/>
            <a:r>
              <a:rPr lang="it-IT" b="1" i="0" dirty="0" err="1">
                <a:solidFill>
                  <a:srgbClr val="000000"/>
                </a:solidFill>
                <a:effectLst/>
              </a:rPr>
              <a:t>Palliotti</a:t>
            </a:r>
            <a:r>
              <a:rPr lang="it-IT" b="1" i="0" dirty="0">
                <a:solidFill>
                  <a:srgbClr val="000000"/>
                </a:solidFill>
                <a:effectLst/>
              </a:rPr>
              <a:t>, A., Tombesi, S., </a:t>
            </a:r>
            <a:r>
              <a:rPr lang="it-IT" b="1" i="0" dirty="0" err="1">
                <a:solidFill>
                  <a:srgbClr val="000000"/>
                </a:solidFill>
                <a:effectLst/>
              </a:rPr>
              <a:t>Silvestroni</a:t>
            </a:r>
            <a:r>
              <a:rPr lang="it-IT" b="1" i="0" dirty="0">
                <a:solidFill>
                  <a:srgbClr val="000000"/>
                </a:solidFill>
                <a:effectLst/>
              </a:rPr>
              <a:t>, O., Lanari, V., Gatti, M., &amp; Poni, S. (2014). </a:t>
            </a:r>
            <a:br>
              <a:rPr lang="it-IT" b="1" i="0" dirty="0">
                <a:solidFill>
                  <a:srgbClr val="000000"/>
                </a:solidFill>
                <a:effectLst/>
              </a:rPr>
            </a:br>
            <a:r>
              <a:rPr lang="it-IT" b="1" i="1" dirty="0" err="1">
                <a:solidFill>
                  <a:srgbClr val="000000"/>
                </a:solidFill>
                <a:effectLst/>
              </a:rPr>
              <a:t>Changes</a:t>
            </a:r>
            <a:r>
              <a:rPr lang="it-IT" b="1" i="1" dirty="0">
                <a:solidFill>
                  <a:srgbClr val="000000"/>
                </a:solidFill>
                <a:effectLst/>
              </a:rPr>
              <a:t> in </a:t>
            </a:r>
            <a:r>
              <a:rPr lang="it-IT" b="1" i="1" dirty="0" err="1">
                <a:solidFill>
                  <a:srgbClr val="000000"/>
                </a:solidFill>
                <a:effectLst/>
              </a:rPr>
              <a:t>vineyard</a:t>
            </a:r>
            <a:r>
              <a:rPr lang="it-IT" b="1" i="1" dirty="0">
                <a:solidFill>
                  <a:srgbClr val="000000"/>
                </a:solidFill>
                <a:effectLst/>
              </a:rPr>
              <a:t> establishment and </a:t>
            </a:r>
            <a:r>
              <a:rPr lang="it-IT" b="1" i="1" dirty="0" err="1">
                <a:solidFill>
                  <a:srgbClr val="000000"/>
                </a:solidFill>
                <a:effectLst/>
              </a:rPr>
              <a:t>canopy</a:t>
            </a:r>
            <a:r>
              <a:rPr lang="it-IT" b="1" i="1" dirty="0">
                <a:solidFill>
                  <a:srgbClr val="000000"/>
                </a:solidFill>
                <a:effectLst/>
              </a:rPr>
              <a:t> management </a:t>
            </a:r>
            <a:r>
              <a:rPr lang="it-IT" b="1" i="1" dirty="0" err="1">
                <a:solidFill>
                  <a:srgbClr val="000000"/>
                </a:solidFill>
                <a:effectLst/>
              </a:rPr>
              <a:t>urged</a:t>
            </a:r>
            <a:r>
              <a:rPr lang="it-IT" b="1" i="1" dirty="0">
                <a:solidFill>
                  <a:srgbClr val="000000"/>
                </a:solidFill>
                <a:effectLst/>
              </a:rPr>
              <a:t> by </a:t>
            </a:r>
            <a:r>
              <a:rPr lang="it-IT" b="1" i="1" dirty="0" err="1">
                <a:solidFill>
                  <a:srgbClr val="000000"/>
                </a:solidFill>
                <a:effectLst/>
              </a:rPr>
              <a:t>earlier</a:t>
            </a:r>
            <a:r>
              <a:rPr lang="it-IT" b="1" i="1" dirty="0">
                <a:solidFill>
                  <a:srgbClr val="000000"/>
                </a:solidFill>
                <a:effectLst/>
              </a:rPr>
              <a:t> </a:t>
            </a:r>
            <a:r>
              <a:rPr lang="it-IT" b="1" i="1" dirty="0" err="1">
                <a:solidFill>
                  <a:srgbClr val="000000"/>
                </a:solidFill>
                <a:effectLst/>
              </a:rPr>
              <a:t>climate-related</a:t>
            </a:r>
            <a:r>
              <a:rPr lang="it-IT" b="1" i="1" dirty="0">
                <a:solidFill>
                  <a:srgbClr val="000000"/>
                </a:solidFill>
                <a:effectLst/>
              </a:rPr>
              <a:t> </a:t>
            </a:r>
            <a:r>
              <a:rPr lang="it-IT" b="1" i="1" dirty="0" err="1">
                <a:solidFill>
                  <a:srgbClr val="000000"/>
                </a:solidFill>
                <a:effectLst/>
              </a:rPr>
              <a:t>grape</a:t>
            </a:r>
            <a:r>
              <a:rPr lang="it-IT" b="1" i="1" dirty="0">
                <a:solidFill>
                  <a:srgbClr val="000000"/>
                </a:solidFill>
                <a:effectLst/>
              </a:rPr>
              <a:t> </a:t>
            </a:r>
            <a:r>
              <a:rPr lang="it-IT" b="1" i="1" dirty="0" err="1">
                <a:solidFill>
                  <a:srgbClr val="000000"/>
                </a:solidFill>
                <a:effectLst/>
              </a:rPr>
              <a:t>ripening</a:t>
            </a:r>
            <a:r>
              <a:rPr lang="it-IT" b="1" i="1" dirty="0">
                <a:solidFill>
                  <a:srgbClr val="000000"/>
                </a:solidFill>
                <a:effectLst/>
              </a:rPr>
              <a:t>: A review. </a:t>
            </a:r>
            <a:br>
              <a:rPr lang="it-IT" b="1" i="1" dirty="0">
                <a:solidFill>
                  <a:srgbClr val="000000"/>
                </a:solidFill>
                <a:effectLst/>
              </a:rPr>
            </a:br>
            <a:r>
              <a:rPr lang="it-IT" b="1" i="1" dirty="0" err="1">
                <a:solidFill>
                  <a:srgbClr val="000000"/>
                </a:solidFill>
                <a:effectLst/>
              </a:rPr>
              <a:t>Scientia</a:t>
            </a:r>
            <a:r>
              <a:rPr lang="it-IT" b="1" i="1" dirty="0">
                <a:solidFill>
                  <a:srgbClr val="000000"/>
                </a:solidFill>
                <a:effectLst/>
              </a:rPr>
              <a:t> </a:t>
            </a:r>
            <a:r>
              <a:rPr lang="it-IT" b="1" i="1" dirty="0" err="1">
                <a:solidFill>
                  <a:srgbClr val="000000"/>
                </a:solidFill>
                <a:effectLst/>
              </a:rPr>
              <a:t>Horticulturae</a:t>
            </a:r>
            <a:r>
              <a:rPr lang="it-IT" b="1" i="1" dirty="0">
                <a:solidFill>
                  <a:srgbClr val="000000"/>
                </a:solidFill>
                <a:effectLst/>
              </a:rPr>
              <a:t>, 178, 43–54.</a:t>
            </a:r>
            <a:r>
              <a:rPr lang="it-IT" b="1" i="0" dirty="0">
                <a:solidFill>
                  <a:srgbClr val="000000"/>
                </a:solidFill>
                <a:effectLst/>
              </a:rPr>
              <a:t> doi:10.1016/j.scienta.2014.07.039 </a:t>
            </a:r>
          </a:p>
          <a:p>
            <a:pPr algn="l"/>
            <a:r>
              <a:rPr lang="it-IT" b="1" i="0" dirty="0">
                <a:effectLst/>
              </a:rPr>
              <a:t>10.1016/j.scienta.2014.07.039</a:t>
            </a:r>
          </a:p>
          <a:p>
            <a:pPr algn="l"/>
            <a:endParaRPr lang="it-IT" dirty="0"/>
          </a:p>
          <a:p>
            <a:pPr algn="l"/>
            <a:r>
              <a:rPr lang="it-IT" b="1" i="0" dirty="0">
                <a:effectLst/>
              </a:rPr>
              <a:t>Martinez de </a:t>
            </a:r>
            <a:r>
              <a:rPr lang="it-IT" b="1" i="0" dirty="0" err="1">
                <a:effectLst/>
              </a:rPr>
              <a:t>Toda</a:t>
            </a:r>
            <a:r>
              <a:rPr lang="it-IT" b="1" i="0" dirty="0">
                <a:effectLst/>
              </a:rPr>
              <a:t>, Fernando &amp; </a:t>
            </a:r>
            <a:r>
              <a:rPr lang="it-IT" b="1" i="0" dirty="0" err="1">
                <a:effectLst/>
              </a:rPr>
              <a:t>Sancha</a:t>
            </a:r>
            <a:r>
              <a:rPr lang="it-IT" b="1" i="0" dirty="0">
                <a:effectLst/>
              </a:rPr>
              <a:t>, J.C. &amp; Balda, Pedro. (2013). </a:t>
            </a:r>
          </a:p>
          <a:p>
            <a:pPr algn="l"/>
            <a:r>
              <a:rPr lang="it-IT" b="1" i="0" dirty="0" err="1">
                <a:effectLst/>
              </a:rPr>
              <a:t>Reducing</a:t>
            </a:r>
            <a:r>
              <a:rPr lang="it-IT" b="1" i="0" dirty="0">
                <a:effectLst/>
              </a:rPr>
              <a:t> the Sugar and pH of the </a:t>
            </a:r>
            <a:r>
              <a:rPr lang="it-IT" b="1" i="0" dirty="0" err="1">
                <a:effectLst/>
              </a:rPr>
              <a:t>Grape</a:t>
            </a:r>
            <a:r>
              <a:rPr lang="it-IT" b="1" i="0" dirty="0">
                <a:effectLst/>
              </a:rPr>
              <a:t> (</a:t>
            </a:r>
            <a:r>
              <a:rPr lang="it-IT" b="1" i="0" dirty="0" err="1">
                <a:effectLst/>
              </a:rPr>
              <a:t>Vitis</a:t>
            </a:r>
            <a:r>
              <a:rPr lang="it-IT" b="1" i="0" dirty="0">
                <a:effectLst/>
              </a:rPr>
              <a:t> vinifera L. </a:t>
            </a:r>
            <a:r>
              <a:rPr lang="it-IT" b="1" i="0" dirty="0" err="1">
                <a:effectLst/>
              </a:rPr>
              <a:t>cvs</a:t>
            </a:r>
            <a:r>
              <a:rPr lang="it-IT" b="1" i="0" dirty="0">
                <a:effectLst/>
              </a:rPr>
              <a:t>. 'Grenache' and '</a:t>
            </a:r>
            <a:r>
              <a:rPr lang="it-IT" b="1" i="0" dirty="0" err="1">
                <a:effectLst/>
              </a:rPr>
              <a:t>Tempranillo</a:t>
            </a:r>
            <a:r>
              <a:rPr lang="it-IT" b="1" i="0" dirty="0">
                <a:effectLst/>
              </a:rPr>
              <a:t>’) </a:t>
            </a:r>
          </a:p>
          <a:p>
            <a:pPr algn="l"/>
            <a:r>
              <a:rPr lang="it-IT" b="1" i="0" dirty="0" err="1">
                <a:effectLst/>
              </a:rPr>
              <a:t>Through</a:t>
            </a:r>
            <a:r>
              <a:rPr lang="it-IT" b="1" i="0" dirty="0">
                <a:effectLst/>
              </a:rPr>
              <a:t> a Single </a:t>
            </a:r>
            <a:r>
              <a:rPr lang="it-IT" b="1" i="0" dirty="0" err="1">
                <a:effectLst/>
              </a:rPr>
              <a:t>Shoot</a:t>
            </a:r>
            <a:r>
              <a:rPr lang="it-IT" b="1" i="0" dirty="0">
                <a:effectLst/>
              </a:rPr>
              <a:t> </a:t>
            </a:r>
            <a:r>
              <a:rPr lang="it-IT" b="1" i="0" dirty="0" err="1">
                <a:effectLst/>
              </a:rPr>
              <a:t>Trimming</a:t>
            </a:r>
            <a:r>
              <a:rPr lang="it-IT" b="1" i="0" dirty="0">
                <a:effectLst/>
              </a:rPr>
              <a:t>. </a:t>
            </a:r>
          </a:p>
          <a:p>
            <a:pPr algn="l"/>
            <a:r>
              <a:rPr lang="it-IT" b="1" i="0" dirty="0">
                <a:effectLst/>
              </a:rPr>
              <a:t>South </a:t>
            </a:r>
            <a:r>
              <a:rPr lang="it-IT" b="1" i="0" dirty="0" err="1">
                <a:effectLst/>
              </a:rPr>
              <a:t>African</a:t>
            </a:r>
            <a:r>
              <a:rPr lang="it-IT" b="1" i="0" dirty="0">
                <a:effectLst/>
              </a:rPr>
              <a:t> Journal for </a:t>
            </a:r>
            <a:r>
              <a:rPr lang="it-IT" b="1" i="0" dirty="0" err="1">
                <a:effectLst/>
              </a:rPr>
              <a:t>Enology</a:t>
            </a:r>
            <a:r>
              <a:rPr lang="it-IT" b="1" i="0" dirty="0">
                <a:effectLst/>
              </a:rPr>
              <a:t> and Viticulture. 34. 246-251. 10.21548/34-2-1101.</a:t>
            </a:r>
          </a:p>
          <a:p>
            <a:pPr algn="l"/>
            <a:endParaRPr lang="it-IT" dirty="0"/>
          </a:p>
          <a:p>
            <a:pPr algn="l"/>
            <a:endParaRPr lang="it-IT" sz="1600" b="0" i="0" dirty="0">
              <a:effectLst/>
            </a:endParaRPr>
          </a:p>
          <a:p>
            <a:endParaRPr lang="en-US" dirty="0"/>
          </a:p>
          <a:p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2074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D2522C4-3A4F-4FB3-BBD2-C9F9DDA0E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772" y="284039"/>
            <a:ext cx="6323694" cy="647516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82C961-0AFA-4538-B149-24C2E021D554}"/>
              </a:ext>
            </a:extLst>
          </p:cNvPr>
          <p:cNvSpPr txBox="1"/>
          <p:nvPr/>
        </p:nvSpPr>
        <p:spPr>
          <a:xfrm>
            <a:off x="7565721" y="5974915"/>
            <a:ext cx="1906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Satillan</a:t>
            </a:r>
            <a:r>
              <a:rPr lang="it-IT" dirty="0"/>
              <a:t> et al. 2019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AD7D7F-6CA7-4207-992A-DE83EEE7F229}"/>
              </a:ext>
            </a:extLst>
          </p:cNvPr>
          <p:cNvSpPr txBox="1"/>
          <p:nvPr/>
        </p:nvSpPr>
        <p:spPr>
          <a:xfrm>
            <a:off x="7427934" y="676405"/>
            <a:ext cx="42266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/>
              <a:t>Changement</a:t>
            </a:r>
            <a:r>
              <a:rPr lang="it-IT" sz="3200" b="1" dirty="0"/>
              <a:t> </a:t>
            </a:r>
            <a:r>
              <a:rPr lang="it-IT" sz="3200" b="1" dirty="0" err="1"/>
              <a:t>climatique</a:t>
            </a:r>
            <a:endParaRPr lang="it-IT" sz="3200" b="1" dirty="0"/>
          </a:p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9789886-B4DF-4BE9-B4DD-95C24B19F6F3}"/>
              </a:ext>
            </a:extLst>
          </p:cNvPr>
          <p:cNvSpPr txBox="1"/>
          <p:nvPr/>
        </p:nvSpPr>
        <p:spPr>
          <a:xfrm>
            <a:off x="7427934" y="1538179"/>
            <a:ext cx="281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+1/+3 °C    global </a:t>
            </a:r>
            <a:r>
              <a:rPr lang="it-IT" sz="2000" dirty="0" err="1"/>
              <a:t>average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675441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6AB5DE-0825-4203-8EC3-3BCD1178E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96" y="425884"/>
            <a:ext cx="11374677" cy="6075124"/>
          </a:xfrm>
        </p:spPr>
        <p:txBody>
          <a:bodyPr>
            <a:normAutofit fontScale="25000" lnSpcReduction="20000"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it-IT" sz="7200" b="0" i="0" dirty="0">
              <a:effectLst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7200" b="0" i="0" dirty="0">
                <a:effectLst/>
              </a:rPr>
              <a:t>Ignacio </a:t>
            </a:r>
            <a:r>
              <a:rPr lang="it-IT" sz="7200" b="0" i="0" dirty="0" err="1">
                <a:effectLst/>
              </a:rPr>
              <a:t>Buesa</a:t>
            </a:r>
            <a:r>
              <a:rPr lang="it-IT" sz="7200" b="0" i="0" dirty="0">
                <a:effectLst/>
              </a:rPr>
              <a:t>, José M. </a:t>
            </a:r>
            <a:r>
              <a:rPr lang="it-IT" sz="7200" b="0" i="0" dirty="0" err="1">
                <a:effectLst/>
              </a:rPr>
              <a:t>Mirás</a:t>
            </a:r>
            <a:r>
              <a:rPr lang="it-IT" sz="7200" b="0" i="0" dirty="0">
                <a:effectLst/>
              </a:rPr>
              <a:t>-Avalos, José M. De Paz, Fernando Visconti, Felipe Sanz, Antonio </a:t>
            </a:r>
            <a:r>
              <a:rPr lang="it-IT" sz="7200" b="0" i="0" dirty="0" err="1">
                <a:effectLst/>
              </a:rPr>
              <a:t>Yeves</a:t>
            </a:r>
            <a:r>
              <a:rPr lang="it-IT" sz="7200" b="0" i="0" dirty="0">
                <a:effectLst/>
              </a:rPr>
              <a:t>, Diego Guerra, Diego S. </a:t>
            </a:r>
            <a:r>
              <a:rPr lang="it-IT" sz="7200" b="0" i="0" dirty="0" err="1">
                <a:effectLst/>
              </a:rPr>
              <a:t>Intrigliolo</a:t>
            </a:r>
            <a:r>
              <a:rPr lang="it-IT" sz="7200" dirty="0"/>
              <a:t>.  </a:t>
            </a:r>
            <a:r>
              <a:rPr lang="it-IT" sz="7200" b="0" i="0" dirty="0" err="1">
                <a:effectLst/>
              </a:rPr>
              <a:t>Soil</a:t>
            </a:r>
            <a:r>
              <a:rPr lang="it-IT" sz="7200" b="0" i="0" dirty="0">
                <a:effectLst/>
              </a:rPr>
              <a:t> management in semi-</a:t>
            </a:r>
            <a:r>
              <a:rPr lang="it-IT" sz="7200" b="0" i="0" dirty="0" err="1">
                <a:effectLst/>
              </a:rPr>
              <a:t>arid</a:t>
            </a:r>
            <a:r>
              <a:rPr lang="it-IT" sz="7200" b="0" i="0" dirty="0">
                <a:effectLst/>
              </a:rPr>
              <a:t> </a:t>
            </a:r>
            <a:r>
              <a:rPr lang="it-IT" sz="7200" b="0" i="0" dirty="0" err="1">
                <a:effectLst/>
              </a:rPr>
              <a:t>vineyards</a:t>
            </a:r>
            <a:r>
              <a:rPr lang="it-IT" sz="7200" b="0" i="0" dirty="0">
                <a:effectLst/>
              </a:rPr>
              <a:t>: </a:t>
            </a:r>
            <a:r>
              <a:rPr lang="it-IT" sz="7200" b="0" i="0" dirty="0" err="1">
                <a:effectLst/>
              </a:rPr>
              <a:t>Combined</a:t>
            </a:r>
            <a:r>
              <a:rPr lang="it-IT" sz="7200" b="0" i="0" dirty="0">
                <a:effectLst/>
              </a:rPr>
              <a:t> </a:t>
            </a:r>
            <a:r>
              <a:rPr lang="it-IT" sz="7200" b="0" i="0" dirty="0" err="1">
                <a:effectLst/>
              </a:rPr>
              <a:t>effects</a:t>
            </a:r>
            <a:r>
              <a:rPr lang="it-IT" sz="7200" b="0" i="0" dirty="0">
                <a:effectLst/>
              </a:rPr>
              <a:t> of organic </a:t>
            </a:r>
            <a:r>
              <a:rPr lang="it-IT" sz="7200" b="0" i="0" dirty="0" err="1">
                <a:effectLst/>
              </a:rPr>
              <a:t>mulching</a:t>
            </a:r>
            <a:r>
              <a:rPr lang="it-IT" sz="7200" b="0" i="0" dirty="0">
                <a:effectLst/>
              </a:rPr>
              <a:t> and no-</a:t>
            </a:r>
            <a:r>
              <a:rPr lang="it-IT" sz="7200" b="0" i="0" dirty="0" err="1">
                <a:effectLst/>
              </a:rPr>
              <a:t>tillage</a:t>
            </a:r>
            <a:r>
              <a:rPr lang="it-IT" sz="7200" b="0" i="0" dirty="0">
                <a:effectLst/>
              </a:rPr>
              <a:t> under </a:t>
            </a:r>
            <a:r>
              <a:rPr lang="it-IT" sz="7200" b="0" i="0" dirty="0" err="1">
                <a:effectLst/>
              </a:rPr>
              <a:t>different</a:t>
            </a:r>
            <a:r>
              <a:rPr lang="it-IT" sz="7200" b="0" i="0" dirty="0">
                <a:effectLst/>
              </a:rPr>
              <a:t> water </a:t>
            </a:r>
            <a:r>
              <a:rPr lang="it-IT" sz="7200" b="0" i="0" dirty="0" err="1">
                <a:effectLst/>
              </a:rPr>
              <a:t>regimes</a:t>
            </a:r>
            <a:r>
              <a:rPr lang="it-IT" sz="7200" dirty="0"/>
              <a:t>. </a:t>
            </a:r>
            <a:r>
              <a:rPr lang="it-IT" sz="7200" b="0" i="0" dirty="0" err="1">
                <a:effectLst/>
              </a:rPr>
              <a:t>European</a:t>
            </a:r>
            <a:r>
              <a:rPr lang="it-IT" sz="7200" b="0" i="0" dirty="0">
                <a:effectLst/>
              </a:rPr>
              <a:t> Journal of </a:t>
            </a:r>
            <a:r>
              <a:rPr lang="it-IT" sz="7200" b="0" i="0" dirty="0" err="1">
                <a:effectLst/>
              </a:rPr>
              <a:t>Agronomy,Volume</a:t>
            </a:r>
            <a:r>
              <a:rPr lang="it-IT" sz="7200" b="0" i="0" dirty="0">
                <a:effectLst/>
              </a:rPr>
              <a:t> 123,2021,126198,ISSN 1161-0301,https://doi.org/10.1016/j.eja.2020.126198.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it-IT" sz="7200" b="0" i="0" dirty="0">
              <a:effectLst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7200" b="1" i="0" dirty="0" err="1">
                <a:solidFill>
                  <a:srgbClr val="222222"/>
                </a:solidFill>
                <a:effectLst/>
              </a:rPr>
              <a:t>Litskas</a:t>
            </a:r>
            <a:r>
              <a:rPr lang="it-IT" sz="7200" b="1" i="0" dirty="0">
                <a:solidFill>
                  <a:srgbClr val="222222"/>
                </a:solidFill>
                <a:effectLst/>
              </a:rPr>
              <a:t>, V.; Ledo, A.; Lawrence, P.; </a:t>
            </a:r>
            <a:r>
              <a:rPr lang="it-IT" sz="7200" b="1" i="0" dirty="0" err="1">
                <a:solidFill>
                  <a:srgbClr val="222222"/>
                </a:solidFill>
                <a:effectLst/>
              </a:rPr>
              <a:t>Chrysargyris</a:t>
            </a:r>
            <a:r>
              <a:rPr lang="it-IT" sz="7200" b="1" i="0" dirty="0">
                <a:solidFill>
                  <a:srgbClr val="222222"/>
                </a:solidFill>
                <a:effectLst/>
              </a:rPr>
              <a:t>, A.; </a:t>
            </a:r>
            <a:r>
              <a:rPr lang="it-IT" sz="7200" b="1" i="0" dirty="0" err="1">
                <a:solidFill>
                  <a:srgbClr val="222222"/>
                </a:solidFill>
                <a:effectLst/>
              </a:rPr>
              <a:t>Giannopoulos</a:t>
            </a:r>
            <a:r>
              <a:rPr lang="it-IT" sz="7200" b="1" i="0" dirty="0">
                <a:solidFill>
                  <a:srgbClr val="222222"/>
                </a:solidFill>
                <a:effectLst/>
              </a:rPr>
              <a:t>, G.; </a:t>
            </a:r>
            <a:r>
              <a:rPr lang="it-IT" sz="7200" b="1" i="0" dirty="0" err="1">
                <a:solidFill>
                  <a:srgbClr val="222222"/>
                </a:solidFill>
                <a:effectLst/>
              </a:rPr>
              <a:t>Heathcote</a:t>
            </a:r>
            <a:r>
              <a:rPr lang="it-IT" sz="7200" b="1" i="0" dirty="0">
                <a:solidFill>
                  <a:srgbClr val="222222"/>
                </a:solidFill>
                <a:effectLst/>
              </a:rPr>
              <a:t>, R.; Hastings, A.; </a:t>
            </a:r>
            <a:r>
              <a:rPr lang="it-IT" sz="7200" b="1" i="0" dirty="0" err="1">
                <a:solidFill>
                  <a:srgbClr val="222222"/>
                </a:solidFill>
                <a:effectLst/>
              </a:rPr>
              <a:t>Tzortzakis</a:t>
            </a:r>
            <a:r>
              <a:rPr lang="it-IT" sz="7200" b="1" i="0" dirty="0">
                <a:solidFill>
                  <a:srgbClr val="222222"/>
                </a:solidFill>
                <a:effectLst/>
              </a:rPr>
              <a:t>, </a:t>
            </a:r>
            <a:br>
              <a:rPr lang="it-IT" sz="7200" b="1" i="0" dirty="0">
                <a:solidFill>
                  <a:srgbClr val="222222"/>
                </a:solidFill>
                <a:effectLst/>
              </a:rPr>
            </a:br>
            <a:r>
              <a:rPr lang="it-IT" sz="7200" b="1" i="0" dirty="0">
                <a:solidFill>
                  <a:srgbClr val="222222"/>
                </a:solidFill>
                <a:effectLst/>
              </a:rPr>
              <a:t>N.; </a:t>
            </a:r>
            <a:r>
              <a:rPr lang="it-IT" sz="7200" b="1" i="0" dirty="0" err="1">
                <a:solidFill>
                  <a:srgbClr val="222222"/>
                </a:solidFill>
                <a:effectLst/>
              </a:rPr>
              <a:t>Stavrinides</a:t>
            </a:r>
            <a:r>
              <a:rPr lang="it-IT" sz="7200" b="1" i="0" dirty="0">
                <a:solidFill>
                  <a:srgbClr val="222222"/>
                </a:solidFill>
                <a:effectLst/>
              </a:rPr>
              <a:t>, M. Use of </a:t>
            </a:r>
            <a:r>
              <a:rPr lang="it-IT" sz="7200" b="1" i="0" dirty="0" err="1">
                <a:solidFill>
                  <a:srgbClr val="222222"/>
                </a:solidFill>
                <a:effectLst/>
              </a:rPr>
              <a:t>Winery</a:t>
            </a:r>
            <a:r>
              <a:rPr lang="it-IT" sz="7200" b="1" i="0" dirty="0">
                <a:solidFill>
                  <a:srgbClr val="222222"/>
                </a:solidFill>
                <a:effectLst/>
              </a:rPr>
              <a:t> and Animal Waste </a:t>
            </a:r>
            <a:r>
              <a:rPr lang="it-IT" sz="7200" b="1" i="0" dirty="0" err="1">
                <a:solidFill>
                  <a:srgbClr val="222222"/>
                </a:solidFill>
                <a:effectLst/>
              </a:rPr>
              <a:t>as</a:t>
            </a:r>
            <a:r>
              <a:rPr lang="it-IT" sz="7200" b="1" i="0" dirty="0">
                <a:solidFill>
                  <a:srgbClr val="222222"/>
                </a:solidFill>
                <a:effectLst/>
              </a:rPr>
              <a:t> </a:t>
            </a:r>
            <a:r>
              <a:rPr lang="it-IT" sz="7200" b="1" i="0" dirty="0" err="1">
                <a:solidFill>
                  <a:srgbClr val="222222"/>
                </a:solidFill>
                <a:effectLst/>
              </a:rPr>
              <a:t>Fertilizers</a:t>
            </a:r>
            <a:r>
              <a:rPr lang="it-IT" sz="7200" b="1" i="0" dirty="0">
                <a:solidFill>
                  <a:srgbClr val="222222"/>
                </a:solidFill>
                <a:effectLst/>
              </a:rPr>
              <a:t> to </a:t>
            </a:r>
            <a:r>
              <a:rPr lang="it-IT" sz="7200" b="1" i="0" dirty="0" err="1">
                <a:solidFill>
                  <a:srgbClr val="222222"/>
                </a:solidFill>
                <a:effectLst/>
              </a:rPr>
              <a:t>Achieve</a:t>
            </a:r>
            <a:r>
              <a:rPr lang="it-IT" sz="7200" b="1" i="0" dirty="0">
                <a:solidFill>
                  <a:srgbClr val="222222"/>
                </a:solidFill>
                <a:effectLst/>
              </a:rPr>
              <a:t> </a:t>
            </a:r>
            <a:r>
              <a:rPr lang="it-IT" sz="7200" b="1" i="0" dirty="0" err="1">
                <a:solidFill>
                  <a:srgbClr val="222222"/>
                </a:solidFill>
                <a:effectLst/>
              </a:rPr>
              <a:t>Climate</a:t>
            </a:r>
            <a:r>
              <a:rPr lang="it-IT" sz="7200" b="1" i="0" dirty="0">
                <a:solidFill>
                  <a:srgbClr val="222222"/>
                </a:solidFill>
                <a:effectLst/>
              </a:rPr>
              <a:t> </a:t>
            </a:r>
            <a:r>
              <a:rPr lang="it-IT" sz="7200" b="1" i="0" dirty="0" err="1">
                <a:solidFill>
                  <a:srgbClr val="222222"/>
                </a:solidFill>
                <a:effectLst/>
              </a:rPr>
              <a:t>Neutrality</a:t>
            </a:r>
            <a:r>
              <a:rPr lang="it-IT" sz="7200" b="1" i="0" dirty="0">
                <a:solidFill>
                  <a:srgbClr val="222222"/>
                </a:solidFill>
                <a:effectLst/>
              </a:rPr>
              <a:t> in Non-</a:t>
            </a:r>
            <a:r>
              <a:rPr lang="it-IT" sz="7200" b="1" i="0" dirty="0" err="1">
                <a:solidFill>
                  <a:srgbClr val="222222"/>
                </a:solidFill>
                <a:effectLst/>
              </a:rPr>
              <a:t>Irrigated</a:t>
            </a:r>
            <a:r>
              <a:rPr lang="it-IT" sz="7200" b="1" i="0" dirty="0">
                <a:solidFill>
                  <a:srgbClr val="222222"/>
                </a:solidFill>
                <a:effectLst/>
              </a:rPr>
              <a:t> Viticulture. </a:t>
            </a:r>
            <a:r>
              <a:rPr lang="it-IT" sz="7200" b="1" i="1" dirty="0" err="1">
                <a:solidFill>
                  <a:srgbClr val="222222"/>
                </a:solidFill>
                <a:effectLst/>
              </a:rPr>
              <a:t>Agronomy</a:t>
            </a:r>
            <a:r>
              <a:rPr lang="it-IT" sz="7200" b="1" i="0" dirty="0">
                <a:solidFill>
                  <a:srgbClr val="222222"/>
                </a:solidFill>
                <a:effectLst/>
              </a:rPr>
              <a:t> 2022, </a:t>
            </a:r>
            <a:r>
              <a:rPr lang="it-IT" sz="7200" b="1" i="1" dirty="0">
                <a:solidFill>
                  <a:srgbClr val="222222"/>
                </a:solidFill>
                <a:effectLst/>
              </a:rPr>
              <a:t>12</a:t>
            </a:r>
            <a:r>
              <a:rPr lang="it-IT" sz="7200" b="1" i="0" dirty="0">
                <a:solidFill>
                  <a:srgbClr val="222222"/>
                </a:solidFill>
                <a:effectLst/>
              </a:rPr>
              <a:t>, 2375. </a:t>
            </a:r>
            <a:r>
              <a:rPr lang="it-IT" sz="7200" b="1" i="0" dirty="0">
                <a:solidFill>
                  <a:srgbClr val="222222"/>
                </a:solidFill>
                <a:effectLst/>
                <a:hlinkClick r:id="rId2"/>
              </a:rPr>
              <a:t>https://doi.org/10.3390/agronomy12102375</a:t>
            </a:r>
            <a:endParaRPr lang="it-IT" sz="7200" b="1" i="0" dirty="0">
              <a:solidFill>
                <a:srgbClr val="222222"/>
              </a:solidFill>
              <a:effectLst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it-IT" sz="7200" dirty="0">
              <a:solidFill>
                <a:srgbClr val="222222"/>
              </a:solidFill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7200" b="0" i="0" dirty="0">
                <a:effectLst/>
              </a:rPr>
              <a:t>A. </a:t>
            </a:r>
            <a:r>
              <a:rPr lang="it-IT" sz="7200" b="0" i="0" dirty="0" err="1">
                <a:effectLst/>
              </a:rPr>
              <a:t>Martínez</a:t>
            </a:r>
            <a:r>
              <a:rPr lang="it-IT" sz="7200" b="0" i="0" dirty="0">
                <a:effectLst/>
              </a:rPr>
              <a:t>-Moreno, F. Sanz, A. </a:t>
            </a:r>
            <a:r>
              <a:rPr lang="it-IT" sz="7200" b="0" i="0" dirty="0" err="1">
                <a:effectLst/>
              </a:rPr>
              <a:t>Yeves</a:t>
            </a:r>
            <a:r>
              <a:rPr lang="it-IT" sz="7200" b="0" i="0" dirty="0">
                <a:effectLst/>
              </a:rPr>
              <a:t>, R. </a:t>
            </a:r>
            <a:r>
              <a:rPr lang="it-IT" sz="7200" b="0" i="0" dirty="0" err="1">
                <a:effectLst/>
              </a:rPr>
              <a:t>Gil-Muñoz</a:t>
            </a:r>
            <a:r>
              <a:rPr lang="it-IT" sz="7200" b="0" i="0" dirty="0">
                <a:effectLst/>
              </a:rPr>
              <a:t>, V. </a:t>
            </a:r>
            <a:r>
              <a:rPr lang="it-IT" sz="7200" b="0" i="0" dirty="0" err="1">
                <a:effectLst/>
              </a:rPr>
              <a:t>Martínez</a:t>
            </a:r>
            <a:r>
              <a:rPr lang="it-IT" sz="7200" b="0" i="0" dirty="0">
                <a:effectLst/>
              </a:rPr>
              <a:t>, D.S. </a:t>
            </a:r>
            <a:r>
              <a:rPr lang="it-IT" sz="7200" b="0" i="0" dirty="0" err="1">
                <a:effectLst/>
              </a:rPr>
              <a:t>Intrigliolo</a:t>
            </a:r>
            <a:r>
              <a:rPr lang="it-IT" sz="7200" b="0" i="0" dirty="0">
                <a:effectLst/>
              </a:rPr>
              <a:t>, I. </a:t>
            </a:r>
            <a:r>
              <a:rPr lang="it-IT" sz="7200" b="0" i="0" dirty="0" err="1">
                <a:effectLst/>
              </a:rPr>
              <a:t>Buesa</a:t>
            </a:r>
            <a:r>
              <a:rPr lang="it-IT" sz="7200" b="0" i="0" dirty="0">
                <a:effectLst/>
              </a:rPr>
              <a:t>,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7200" b="0" i="0" dirty="0">
                <a:effectLst/>
              </a:rPr>
              <a:t>Forcing </a:t>
            </a:r>
            <a:r>
              <a:rPr lang="it-IT" sz="7200" b="0" i="0" dirty="0" err="1">
                <a:effectLst/>
              </a:rPr>
              <a:t>bud</a:t>
            </a:r>
            <a:r>
              <a:rPr lang="it-IT" sz="7200" b="0" i="0" dirty="0">
                <a:effectLst/>
              </a:rPr>
              <a:t> </a:t>
            </a:r>
            <a:r>
              <a:rPr lang="it-IT" sz="7200" b="0" i="0" dirty="0" err="1">
                <a:effectLst/>
              </a:rPr>
              <a:t>growth</a:t>
            </a:r>
            <a:r>
              <a:rPr lang="it-IT" sz="7200" b="0" i="0" dirty="0">
                <a:effectLst/>
              </a:rPr>
              <a:t> by double-</a:t>
            </a:r>
            <a:r>
              <a:rPr lang="it-IT" sz="7200" b="0" i="0" dirty="0" err="1">
                <a:effectLst/>
              </a:rPr>
              <a:t>pruning</a:t>
            </a:r>
            <a:r>
              <a:rPr lang="it-IT" sz="7200" b="0" i="0" dirty="0">
                <a:effectLst/>
              </a:rPr>
              <a:t> </a:t>
            </a:r>
            <a:r>
              <a:rPr lang="it-IT" sz="7200" b="0" i="0" dirty="0" err="1">
                <a:effectLst/>
              </a:rPr>
              <a:t>as</a:t>
            </a:r>
            <a:r>
              <a:rPr lang="it-IT" sz="7200" b="0" i="0" dirty="0">
                <a:effectLst/>
              </a:rPr>
              <a:t> a technique to </a:t>
            </a:r>
            <a:r>
              <a:rPr lang="it-IT" sz="7200" b="0" i="0" dirty="0" err="1">
                <a:effectLst/>
              </a:rPr>
              <a:t>improve</a:t>
            </a:r>
            <a:r>
              <a:rPr lang="it-IT" sz="7200" b="0" i="0" dirty="0">
                <a:effectLst/>
              </a:rPr>
              <a:t> </a:t>
            </a:r>
            <a:r>
              <a:rPr lang="it-IT" sz="7200" b="0" i="0" dirty="0" err="1">
                <a:effectLst/>
              </a:rPr>
              <a:t>grape</a:t>
            </a:r>
            <a:r>
              <a:rPr lang="it-IT" sz="7200" b="0" i="0" dirty="0">
                <a:effectLst/>
              </a:rPr>
              <a:t> </a:t>
            </a:r>
            <a:r>
              <a:rPr lang="it-IT" sz="7200" b="0" i="0" dirty="0" err="1">
                <a:effectLst/>
              </a:rPr>
              <a:t>composition</a:t>
            </a:r>
            <a:r>
              <a:rPr lang="it-IT" sz="7200" b="0" i="0" dirty="0">
                <a:effectLst/>
              </a:rPr>
              <a:t> of </a:t>
            </a:r>
            <a:r>
              <a:rPr lang="it-IT" sz="7200" b="0" i="0" dirty="0" err="1">
                <a:effectLst/>
              </a:rPr>
              <a:t>Vitis</a:t>
            </a:r>
            <a:r>
              <a:rPr lang="it-IT" sz="7200" b="0" i="0" dirty="0">
                <a:effectLst/>
              </a:rPr>
              <a:t> vinifera L. cv. </a:t>
            </a:r>
            <a:r>
              <a:rPr lang="it-IT" sz="7200" b="0" i="0" dirty="0" err="1">
                <a:effectLst/>
              </a:rPr>
              <a:t>Tempranillo</a:t>
            </a:r>
            <a:r>
              <a:rPr lang="it-IT" sz="7200" b="0" i="0" dirty="0">
                <a:effectLst/>
              </a:rPr>
              <a:t> </a:t>
            </a:r>
            <a:br>
              <a:rPr lang="it-IT" sz="7200" b="0" i="0" dirty="0">
                <a:effectLst/>
              </a:rPr>
            </a:br>
            <a:r>
              <a:rPr lang="it-IT" sz="7200" b="0" i="0" dirty="0">
                <a:effectLst/>
              </a:rPr>
              <a:t>in a semi-</a:t>
            </a:r>
            <a:r>
              <a:rPr lang="it-IT" sz="7200" b="0" i="0" dirty="0" err="1">
                <a:effectLst/>
              </a:rPr>
              <a:t>arid</a:t>
            </a:r>
            <a:r>
              <a:rPr lang="it-IT" sz="7200" b="0" i="0" dirty="0">
                <a:effectLst/>
              </a:rPr>
              <a:t> </a:t>
            </a:r>
            <a:r>
              <a:rPr lang="it-IT" sz="7200" b="0" i="0" dirty="0" err="1">
                <a:effectLst/>
              </a:rPr>
              <a:t>Mediterranean</a:t>
            </a:r>
            <a:r>
              <a:rPr lang="it-IT" sz="7200" b="0" i="0" dirty="0">
                <a:effectLst/>
              </a:rPr>
              <a:t> </a:t>
            </a:r>
            <a:r>
              <a:rPr lang="it-IT" sz="7200" b="0" i="0" dirty="0" err="1">
                <a:effectLst/>
              </a:rPr>
              <a:t>climate</a:t>
            </a:r>
            <a:r>
              <a:rPr lang="it-IT" sz="7200" b="0" i="0" dirty="0">
                <a:effectLst/>
              </a:rPr>
              <a:t>,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7200" b="0" i="0" dirty="0" err="1">
                <a:effectLst/>
              </a:rPr>
              <a:t>Scientia</a:t>
            </a:r>
            <a:r>
              <a:rPr lang="it-IT" sz="7200" b="0" i="0" dirty="0">
                <a:effectLst/>
              </a:rPr>
              <a:t> </a:t>
            </a:r>
            <a:r>
              <a:rPr lang="it-IT" sz="7200" b="0" i="0" dirty="0" err="1">
                <a:effectLst/>
              </a:rPr>
              <a:t>Horticulturae,Volume</a:t>
            </a:r>
            <a:r>
              <a:rPr lang="it-IT" sz="7200" b="0" i="0" dirty="0">
                <a:effectLst/>
              </a:rPr>
              <a:t> 256, 2019, 108614, ISSN 0304-4238, </a:t>
            </a:r>
            <a:r>
              <a:rPr lang="it-IT" sz="7200" b="0" i="0" dirty="0">
                <a:effectLst/>
                <a:hlinkClick r:id="rId3"/>
              </a:rPr>
              <a:t>https://doi.org/10.1016/j.scienta.2019.108614</a:t>
            </a:r>
            <a:r>
              <a:rPr lang="it-IT" sz="7200" b="0" i="0" dirty="0">
                <a:effectLst/>
              </a:rPr>
              <a:t>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it-IT" sz="7200" dirty="0"/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b="1" i="0" dirty="0">
                <a:effectLst/>
              </a:rPr>
              <a:t>Medrano, H., Tomás, M., Martorell, S. et al. Improving water use efficiency of vineyards in semi-arid regions. A review. 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b="1" i="0" dirty="0" err="1">
                <a:effectLst/>
              </a:rPr>
              <a:t>Agron</a:t>
            </a:r>
            <a:r>
              <a:rPr lang="en-US" sz="7200" b="1" i="0" dirty="0">
                <a:effectLst/>
              </a:rPr>
              <a:t>. Sustain. Dev. 35, 499–517 (2015). https://doi.org/10.1007/s13593-014-0280-z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1710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F7BD24-7A31-464E-8C62-A43937BB18D2}"/>
              </a:ext>
            </a:extLst>
          </p:cNvPr>
          <p:cNvSpPr txBox="1"/>
          <p:nvPr/>
        </p:nvSpPr>
        <p:spPr>
          <a:xfrm>
            <a:off x="213946" y="837843"/>
            <a:ext cx="1118658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Effects of different management regimes on microbial biodiversity in vineyard soils</a:t>
            </a:r>
            <a:br>
              <a:rPr lang="it-IT" dirty="0"/>
            </a:br>
            <a:r>
              <a:rPr lang="it-IT" dirty="0"/>
              <a:t>Maximilian Hendgen, Björn Hoppe, Johanna Döring, Matthias Friedel, Randolf Kauer, Matthias Frisch, </a:t>
            </a:r>
            <a:br>
              <a:rPr lang="it-IT" dirty="0"/>
            </a:br>
            <a:r>
              <a:rPr lang="it-IT" dirty="0"/>
              <a:t>Andreas Dahl, Harald KellnerScientific reports 8 (1), 1-13, 2018</a:t>
            </a:r>
            <a:br>
              <a:rPr lang="it-IT" dirty="0"/>
            </a:br>
            <a:br>
              <a:rPr lang="it-IT" dirty="0"/>
            </a:br>
            <a:r>
              <a:rPr lang="it-IT" b="1" dirty="0"/>
              <a:t>Responses to climatic and pathogen threats differ in biodynamic and conventional vines</a:t>
            </a:r>
            <a:br>
              <a:rPr lang="it-IT" b="1" dirty="0"/>
            </a:br>
            <a:r>
              <a:rPr lang="it-IT" b="1" dirty="0"/>
              <a:t>Isabelle Soustre-Gacougnolle, Marc Lollier, Carine Schmitt, Mireille Perrin, Estelle Buvens, Jean-François Lallemand, </a:t>
            </a:r>
            <a:br>
              <a:rPr lang="it-IT" b="1" dirty="0"/>
            </a:br>
            <a:r>
              <a:rPr lang="it-IT" b="1" dirty="0"/>
              <a:t>Mélanie Mermet, Mélanie Henaux, Christelle Thibault-Carpentier, Doulaye Dembelé, Damien Steyer, </a:t>
            </a:r>
            <a:br>
              <a:rPr lang="it-IT" b="1" dirty="0"/>
            </a:br>
            <a:r>
              <a:rPr lang="it-IT" b="1" dirty="0"/>
              <a:t>Céline Clayeux, Anne Moneyron, Jean E MassonScientific reports 8 (1), 1-14, 2018</a:t>
            </a:r>
            <a:br>
              <a:rPr lang="it-IT" dirty="0"/>
            </a:br>
            <a:br>
              <a:rPr lang="it-IT" dirty="0"/>
            </a:br>
            <a:r>
              <a:rPr lang="it-IT" dirty="0"/>
              <a:t>Vineyard management system affects soil microbiological properties</a:t>
            </a:r>
            <a:br>
              <a:rPr lang="it-IT" dirty="0"/>
            </a:br>
            <a:r>
              <a:rPr lang="it-IT" dirty="0"/>
              <a:t>Sofia Di Giacinto, Matthias Friedel, Christian Poll, Johanna Döring, Robert Kunz, Randolf Kauer</a:t>
            </a:r>
            <a:br>
              <a:rPr lang="it-IT" dirty="0"/>
            </a:br>
            <a:r>
              <a:rPr lang="it-IT" dirty="0"/>
              <a:t>OENO One 54 (1), 131-143, 2020</a:t>
            </a: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D43A977-1B20-4F8F-A19E-56E9986D1A86}"/>
              </a:ext>
            </a:extLst>
          </p:cNvPr>
          <p:cNvSpPr txBox="1"/>
          <p:nvPr/>
        </p:nvSpPr>
        <p:spPr>
          <a:xfrm>
            <a:off x="213946" y="4361577"/>
            <a:ext cx="1932197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Exploring the potential of vineyards for biodiversity conservation and delivery of biodiversity-mediated ecosystem services:</a:t>
            </a:r>
            <a:br>
              <a:rPr lang="it-IT" dirty="0"/>
            </a:br>
            <a:r>
              <a:rPr lang="it-IT" dirty="0"/>
              <a:t> A global-scale systematic review</a:t>
            </a:r>
            <a:br>
              <a:rPr lang="it-IT" dirty="0"/>
            </a:br>
            <a:r>
              <a:rPr lang="it-IT" dirty="0"/>
              <a:t>Anna Paiola, Giacomo Assandri, Mattia Brambilla, Michela Zottini, Paolo Pedrini, Juri Nascimbene</a:t>
            </a:r>
            <a:br>
              <a:rPr lang="it-IT" dirty="0"/>
            </a:br>
            <a:r>
              <a:rPr lang="it-IT" dirty="0"/>
              <a:t>Science of the total environment 706, 135839, 2020</a:t>
            </a:r>
            <a:br>
              <a:rPr lang="it-IT" dirty="0"/>
            </a:br>
            <a:br>
              <a:rPr lang="it-IT" dirty="0"/>
            </a:br>
            <a:r>
              <a:rPr lang="it-IT" b="1" dirty="0"/>
              <a:t>Manipulating vineyard biodiversity for improved insect pest management: case studies from northern California</a:t>
            </a:r>
            <a:br>
              <a:rPr lang="it-IT" b="1" dirty="0"/>
            </a:br>
            <a:r>
              <a:rPr lang="it-IT" b="1" dirty="0"/>
              <a:t>Miguel A Altieri, Luigi Ponti, Clara I Nicholls</a:t>
            </a:r>
            <a:br>
              <a:rPr lang="it-IT" b="1" dirty="0"/>
            </a:br>
            <a:r>
              <a:rPr lang="it-IT" b="1" dirty="0"/>
              <a:t>The International Journal of Biodiversity Science and Management 1 (4), 191-203, 2005</a:t>
            </a:r>
            <a:br>
              <a:rPr lang="it-IT" dirty="0"/>
            </a:b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8C33B5-F4D7-4E02-9B09-DD30997CAA04}"/>
              </a:ext>
            </a:extLst>
          </p:cNvPr>
          <p:cNvSpPr txBox="1"/>
          <p:nvPr/>
        </p:nvSpPr>
        <p:spPr>
          <a:xfrm>
            <a:off x="213946" y="254000"/>
            <a:ext cx="3802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Biodiversity</a:t>
            </a:r>
            <a:r>
              <a:rPr lang="it-IT" sz="2400" b="1" dirty="0"/>
              <a:t> and </a:t>
            </a:r>
            <a:r>
              <a:rPr lang="it-IT" sz="2400" b="1" dirty="0" err="1"/>
              <a:t>biodynamic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904682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B66FB76-0945-491A-95EC-2D8D28051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66" y="0"/>
            <a:ext cx="9373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88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1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2C6AF566-32AD-4981-9B34-DF01F3007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-100440" y="10"/>
            <a:ext cx="12191999" cy="6857990"/>
          </a:xfrm>
          <a:prstGeom prst="rect">
            <a:avLst/>
          </a:prstGeom>
        </p:spPr>
      </p:pic>
      <p:sp>
        <p:nvSpPr>
          <p:cNvPr id="43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38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ECD8F0-5E3A-4AD3-ADFA-1491B2242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D0C9F2-3920-4C45-9E84-F16458E58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125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088C83-983D-4991-84E3-769AB7C38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13" y="1844675"/>
            <a:ext cx="6430963" cy="4449763"/>
          </a:xfrm>
          <a:prstGeom prst="rect">
            <a:avLst/>
          </a:prstGeom>
        </p:spPr>
      </p:pic>
      <p:pic>
        <p:nvPicPr>
          <p:cNvPr id="7" name="Immagine 6" descr="Immagine che contiene dispositivo, calibro&#10;&#10;Descrizione generata automaticamente">
            <a:extLst>
              <a:ext uri="{FF2B5EF4-FFF2-40B4-BE49-F238E27FC236}">
                <a16:creationId xmlns:a16="http://schemas.microsoft.com/office/drawing/2014/main" id="{094390C6-02E6-44AB-80A4-0DAFC405C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38" y="1844675"/>
            <a:ext cx="3608388" cy="444976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90EFDF3-5838-41FE-AE3B-B59B6E2E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Sholander pressure bomb</a:t>
            </a:r>
          </a:p>
        </p:txBody>
      </p:sp>
    </p:spTree>
    <p:extLst>
      <p:ext uri="{BB962C8B-B14F-4D97-AF65-F5344CB8AC3E}">
        <p14:creationId xmlns:p14="http://schemas.microsoft.com/office/powerpoint/2010/main" val="861498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0D938DE-0CDC-424C-9B24-81A67A052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23" y="0"/>
            <a:ext cx="8006747" cy="709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23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l panorama de una tormenta en una granja">
            <a:extLst>
              <a:ext uri="{FF2B5EF4-FFF2-40B4-BE49-F238E27FC236}">
                <a16:creationId xmlns:a16="http://schemas.microsoft.com/office/drawing/2014/main" id="{57FA56E1-E843-5BA9-BA7B-70DEFE303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3536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A4D9104-83A6-45FE-8D39-DD92708A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Conditions </a:t>
            </a:r>
            <a:r>
              <a:rPr lang="en-US" sz="4800" dirty="0" err="1"/>
              <a:t>climatiques</a:t>
            </a:r>
            <a:endParaRPr lang="en-US" sz="4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295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6FE9113-EB87-43C3-B09D-579A696CC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84" y="228600"/>
            <a:ext cx="10810664" cy="686567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A741246-F17F-4A7B-AEC3-95135DD0D0D3}"/>
              </a:ext>
            </a:extLst>
          </p:cNvPr>
          <p:cNvSpPr txBox="1"/>
          <p:nvPr/>
        </p:nvSpPr>
        <p:spPr>
          <a:xfrm>
            <a:off x="9142828" y="6488668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https://en.climate-data.org/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ECFF0DE-D498-41A7-AEBE-56EB8289A7A0}"/>
              </a:ext>
            </a:extLst>
          </p:cNvPr>
          <p:cNvSpPr/>
          <p:nvPr/>
        </p:nvSpPr>
        <p:spPr>
          <a:xfrm>
            <a:off x="868468" y="3835400"/>
            <a:ext cx="10810664" cy="952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6228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6FE9113-EB87-43C3-B09D-579A696CC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84" y="228600"/>
            <a:ext cx="10810664" cy="686567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A741246-F17F-4A7B-AEC3-95135DD0D0D3}"/>
              </a:ext>
            </a:extLst>
          </p:cNvPr>
          <p:cNvSpPr txBox="1"/>
          <p:nvPr/>
        </p:nvSpPr>
        <p:spPr>
          <a:xfrm>
            <a:off x="9142828" y="6488668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https://en.climate-data.org/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ECFF0DE-D498-41A7-AEBE-56EB8289A7A0}"/>
              </a:ext>
            </a:extLst>
          </p:cNvPr>
          <p:cNvSpPr/>
          <p:nvPr/>
        </p:nvSpPr>
        <p:spPr>
          <a:xfrm>
            <a:off x="868468" y="3835400"/>
            <a:ext cx="10810664" cy="952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F21EF25-0253-45AD-B1CA-DB6FD0352F61}"/>
              </a:ext>
            </a:extLst>
          </p:cNvPr>
          <p:cNvSpPr/>
          <p:nvPr/>
        </p:nvSpPr>
        <p:spPr>
          <a:xfrm>
            <a:off x="3695700" y="1574800"/>
            <a:ext cx="6946900" cy="226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4B51130-3A61-491B-9D22-1DB76881AB16}"/>
              </a:ext>
            </a:extLst>
          </p:cNvPr>
          <p:cNvSpPr txBox="1"/>
          <p:nvPr/>
        </p:nvSpPr>
        <p:spPr>
          <a:xfrm>
            <a:off x="4184650" y="1961971"/>
            <a:ext cx="596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Quantité d’eau </a:t>
            </a:r>
            <a:r>
              <a:rPr lang="fr-FR" sz="2400" dirty="0" err="1"/>
              <a:t>necessaire</a:t>
            </a:r>
            <a:r>
              <a:rPr lang="fr-FR" sz="2400" dirty="0"/>
              <a:t> pour la vigne</a:t>
            </a:r>
            <a:r>
              <a:rPr lang="it-IT" sz="2400" dirty="0"/>
              <a:t>: </a:t>
            </a:r>
            <a:br>
              <a:rPr lang="it-IT" sz="2400" dirty="0"/>
            </a:br>
            <a:br>
              <a:rPr lang="it-IT" sz="2400" dirty="0"/>
            </a:br>
            <a:r>
              <a:rPr lang="it-IT" sz="2400" dirty="0"/>
              <a:t>300-700 mm/</a:t>
            </a:r>
            <a:r>
              <a:rPr lang="it-IT" sz="2400" dirty="0" err="1"/>
              <a:t>année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753196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avolo&#10;&#10;Descrizione generata automaticamente">
            <a:extLst>
              <a:ext uri="{FF2B5EF4-FFF2-40B4-BE49-F238E27FC236}">
                <a16:creationId xmlns:a16="http://schemas.microsoft.com/office/drawing/2014/main" id="{D8EFDF80-6788-4F93-9DB0-8C9121EC5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04" y="2470170"/>
            <a:ext cx="9931791" cy="3647831"/>
          </a:xfrm>
          <a:prstGeom prst="rect">
            <a:avLst/>
          </a:prstGeom>
        </p:spPr>
      </p:pic>
      <p:sp>
        <p:nvSpPr>
          <p:cNvPr id="8" name="Freccia in giù 7">
            <a:extLst>
              <a:ext uri="{FF2B5EF4-FFF2-40B4-BE49-F238E27FC236}">
                <a16:creationId xmlns:a16="http://schemas.microsoft.com/office/drawing/2014/main" id="{770D8858-2519-49AF-B6C6-048A6401DDE6}"/>
              </a:ext>
            </a:extLst>
          </p:cNvPr>
          <p:cNvSpPr/>
          <p:nvPr/>
        </p:nvSpPr>
        <p:spPr>
          <a:xfrm>
            <a:off x="7474956" y="534572"/>
            <a:ext cx="393895" cy="19355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0A4EAD0-4342-4468-BAB3-A41E95290E0E}"/>
              </a:ext>
            </a:extLst>
          </p:cNvPr>
          <p:cNvSpPr txBox="1"/>
          <p:nvPr/>
        </p:nvSpPr>
        <p:spPr>
          <a:xfrm>
            <a:off x="1390389" y="701458"/>
            <a:ext cx="382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UV index en </a:t>
            </a:r>
            <a:r>
              <a:rPr lang="it-IT" sz="2400" b="1" dirty="0" err="1"/>
              <a:t>Août</a:t>
            </a:r>
            <a:r>
              <a:rPr lang="it-IT" sz="2400" b="1" dirty="0"/>
              <a:t> en Patmos</a:t>
            </a:r>
          </a:p>
        </p:txBody>
      </p:sp>
    </p:spTree>
    <p:extLst>
      <p:ext uri="{BB962C8B-B14F-4D97-AF65-F5344CB8AC3E}">
        <p14:creationId xmlns:p14="http://schemas.microsoft.com/office/powerpoint/2010/main" val="1880135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9A4159C0-6B33-454D-BBC9-C0E6BC444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65" y="306117"/>
            <a:ext cx="8178267" cy="6245765"/>
          </a:xfrm>
          <a:prstGeom prst="rect">
            <a:avLst/>
          </a:prstGeom>
        </p:spPr>
      </p:pic>
      <p:sp>
        <p:nvSpPr>
          <p:cNvPr id="6" name="Freccia a sinistra 5">
            <a:extLst>
              <a:ext uri="{FF2B5EF4-FFF2-40B4-BE49-F238E27FC236}">
                <a16:creationId xmlns:a16="http://schemas.microsoft.com/office/drawing/2014/main" id="{6982743B-4AF0-4190-BE7A-531AD71C4262}"/>
              </a:ext>
            </a:extLst>
          </p:cNvPr>
          <p:cNvSpPr/>
          <p:nvPr/>
        </p:nvSpPr>
        <p:spPr>
          <a:xfrm>
            <a:off x="9983244" y="3795386"/>
            <a:ext cx="1753644" cy="3382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172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Segnaposto contenuto 4" descr="Immagine che contiene cielo, esterni, natura, altopiano&#10;&#10;Descrizione generata automaticamente">
            <a:extLst>
              <a:ext uri="{FF2B5EF4-FFF2-40B4-BE49-F238E27FC236}">
                <a16:creationId xmlns:a16="http://schemas.microsoft.com/office/drawing/2014/main" id="{3E8EA8C0-6DE0-458E-9694-A04334CEC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5" r="-1" b="13940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7" name="Immagine 6" descr="Immagine che contiene esterni, fumo, cielo, albero&#10;&#10;Descrizione generata automaticamente">
            <a:extLst>
              <a:ext uri="{FF2B5EF4-FFF2-40B4-BE49-F238E27FC236}">
                <a16:creationId xmlns:a16="http://schemas.microsoft.com/office/drawing/2014/main" id="{39216E8F-4307-4A81-A5E0-B3884846F0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0" r="-1" b="1203"/>
          <a:stretch/>
        </p:blipFill>
        <p:spPr>
          <a:xfrm>
            <a:off x="4547937" y="3681401"/>
            <a:ext cx="7644062" cy="317659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695DA23-F6AD-4F23-BADD-33B51B5F8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Événements</a:t>
            </a:r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climatiques</a:t>
            </a:r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extrêmes</a:t>
            </a:r>
            <a:endParaRPr lang="en-US" sz="5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443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magine che contiene erba, cielo, esterni, campo&#10;&#10;Descrizione generata automaticamente">
            <a:extLst>
              <a:ext uri="{FF2B5EF4-FFF2-40B4-BE49-F238E27FC236}">
                <a16:creationId xmlns:a16="http://schemas.microsoft.com/office/drawing/2014/main" id="{E6F9E01A-0115-49BF-ABCF-6ED4B07891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13"/>
          <a:stretch/>
        </p:blipFill>
        <p:spPr>
          <a:xfrm>
            <a:off x="481110" y="480060"/>
            <a:ext cx="5801151" cy="59113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842BA1-81A1-4E54-8E86-C2CAC8EEA869}"/>
              </a:ext>
            </a:extLst>
          </p:cNvPr>
          <p:cNvSpPr txBox="1"/>
          <p:nvPr/>
        </p:nvSpPr>
        <p:spPr>
          <a:xfrm>
            <a:off x="886670" y="885608"/>
            <a:ext cx="4941888" cy="889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br>
              <a:rPr lang="it-IT" sz="1400" dirty="0"/>
            </a:br>
            <a:r>
              <a:rPr lang="it-IT" sz="2800" b="1" i="0" dirty="0" err="1">
                <a:solidFill>
                  <a:schemeClr val="bg1"/>
                </a:solidFill>
                <a:effectLst/>
              </a:rPr>
              <a:t>Chèvres</a:t>
            </a:r>
            <a:endParaRPr lang="it-IT" sz="13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Immagine che contiene erba, cielo, esterni, montagna&#10;&#10;Descrizione generata automaticamente">
            <a:extLst>
              <a:ext uri="{FF2B5EF4-FFF2-40B4-BE49-F238E27FC236}">
                <a16:creationId xmlns:a16="http://schemas.microsoft.com/office/drawing/2014/main" id="{9A472CA7-8D2C-4316-9FD5-A825C14D08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4513" b="28001"/>
          <a:stretch/>
        </p:blipFill>
        <p:spPr>
          <a:xfrm>
            <a:off x="5909736" y="480061"/>
            <a:ext cx="5801152" cy="59113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203637-FC1A-4F36-8511-88D322E78CC1}"/>
              </a:ext>
            </a:extLst>
          </p:cNvPr>
          <p:cNvSpPr txBox="1"/>
          <p:nvPr/>
        </p:nvSpPr>
        <p:spPr>
          <a:xfrm>
            <a:off x="6152940" y="885608"/>
            <a:ext cx="4941888" cy="889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it-IT" sz="2800" b="1" dirty="0">
                <a:solidFill>
                  <a:schemeClr val="bg1"/>
                </a:solidFill>
              </a:rPr>
              <a:t>Sans </a:t>
            </a:r>
            <a:r>
              <a:rPr lang="it-IT" sz="3200" b="1" dirty="0" err="1">
                <a:solidFill>
                  <a:schemeClr val="bg1"/>
                </a:solidFill>
              </a:rPr>
              <a:t>c</a:t>
            </a:r>
            <a:r>
              <a:rPr lang="it-IT" sz="3200" b="1" i="0" dirty="0" err="1">
                <a:solidFill>
                  <a:schemeClr val="bg1"/>
                </a:solidFill>
                <a:effectLst/>
              </a:rPr>
              <a:t>hèvres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6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9923</TotalTime>
  <Words>1006</Words>
  <Application>Microsoft Office PowerPoint</Application>
  <PresentationFormat>Widescreen</PresentationFormat>
  <Paragraphs>97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inherit</vt:lpstr>
      <vt:lpstr>Office Theme</vt:lpstr>
      <vt:lpstr>Viticulture insulaire et changement climatique  dans l’ile de Patmos, Dodecanese </vt:lpstr>
      <vt:lpstr>Presentazione standard di PowerPoint</vt:lpstr>
      <vt:lpstr>Conditions climatiques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Événements climatiques extrêmes</vt:lpstr>
      <vt:lpstr>Presentazione standard di PowerPoint</vt:lpstr>
      <vt:lpstr>Presentazione standard di PowerPoint</vt:lpstr>
      <vt:lpstr>Double approche  </vt:lpstr>
      <vt:lpstr>Dans le vignoble</vt:lpstr>
      <vt:lpstr>Presentazione standard di PowerPoint</vt:lpstr>
      <vt:lpstr>Paillage avec du bois coupée</vt:lpstr>
      <vt:lpstr>Presentazione standard di PowerPoint</vt:lpstr>
      <vt:lpstr>Dans la cave</vt:lpstr>
      <vt:lpstr>Autres solutions à essaiyer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Sholander pressure bomb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federico garzelli</dc:creator>
  <cp:lastModifiedBy>federico garzelli</cp:lastModifiedBy>
  <cp:revision>23</cp:revision>
  <dcterms:created xsi:type="dcterms:W3CDTF">2022-03-25T11:13:01Z</dcterms:created>
  <dcterms:modified xsi:type="dcterms:W3CDTF">2022-11-23T21:56:52Z</dcterms:modified>
</cp:coreProperties>
</file>